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21" r:id="rId2"/>
    <p:sldId id="302" r:id="rId3"/>
    <p:sldId id="324" r:id="rId4"/>
    <p:sldId id="307" r:id="rId5"/>
    <p:sldId id="325" r:id="rId6"/>
    <p:sldId id="326" r:id="rId7"/>
    <p:sldId id="327" r:id="rId8"/>
    <p:sldId id="328" r:id="rId9"/>
    <p:sldId id="329" r:id="rId10"/>
    <p:sldId id="331" r:id="rId11"/>
    <p:sldId id="330" r:id="rId12"/>
    <p:sldId id="332" r:id="rId13"/>
    <p:sldId id="333" r:id="rId14"/>
    <p:sldId id="334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Özkavak, Erdinç (d-NRW)" initials="ÖE(" lastIdx="1" clrIdx="0">
    <p:extLst>
      <p:ext uri="{19B8F6BF-5375-455C-9EA6-DF929625EA0E}">
        <p15:presenceInfo xmlns:p15="http://schemas.microsoft.com/office/powerpoint/2012/main" userId="Özkavak, Erdinç (d-NRW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BC"/>
    <a:srgbClr val="B7EAF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85598" autoAdjust="0"/>
  </p:normalViewPr>
  <p:slideViewPr>
    <p:cSldViewPr snapToGrid="0" snapToObjects="1" showGuides="1">
      <p:cViewPr varScale="1">
        <p:scale>
          <a:sx n="66" d="100"/>
          <a:sy n="66" d="100"/>
        </p:scale>
        <p:origin x="96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4930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8287B-C194-714D-818C-247F3D92F649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0C06D-84CB-DD47-A785-5147C6018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41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630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38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749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771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82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16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00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45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75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863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31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40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61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0" y="1037540"/>
            <a:ext cx="2835275" cy="5820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317D-E2B7-DF40-83A9-695417DE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56122D41-22AB-1247-AF04-C0A15D4B70A6}" type="datetime4">
              <a:rPr lang="de-DE" noProof="0" smtClean="0"/>
              <a:t>11. November 2024</a:t>
            </a:fld>
            <a:endParaRPr lang="de-D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1DFA4-58F4-BA41-8327-AFEFA003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AC739-FDF7-1A41-B918-12DA4BF68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2835275" cy="5820459"/>
          </a:xfrm>
          <a:noFill/>
        </p:spPr>
        <p:txBody>
          <a:bodyPr lIns="0" tIns="72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62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0" y="1044574"/>
            <a:ext cx="12192000" cy="5813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subtitle</a:t>
            </a:r>
            <a:r>
              <a:rPr lang="de-DE" noProof="0" dirty="0"/>
              <a:t> style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" y="148167"/>
            <a:ext cx="2671689" cy="7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1" y="1044574"/>
            <a:ext cx="2835276" cy="58134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317D-E2B7-DF40-83A9-695417DE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59CDDC81-07ED-AC40-B406-D0F62DE1E81F}" type="datetime4">
              <a:rPr lang="de-DE" noProof="0" smtClean="0"/>
              <a:t>11. November 2024</a:t>
            </a:fld>
            <a:endParaRPr lang="de-D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1DFA4-58F4-BA41-8327-AFEFA003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AC739-FDF7-1A41-B918-12DA4BF68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2835276" cy="5813425"/>
          </a:xfrm>
          <a:noFill/>
        </p:spPr>
        <p:txBody>
          <a:bodyPr lIns="0" tIns="72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6878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606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te Liste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 marL="342000" indent="-342000">
              <a:buClr>
                <a:schemeClr val="accent4"/>
              </a:buClr>
              <a:buSzPct val="100000"/>
              <a:buFont typeface="+mj-lt"/>
              <a:buAutoNum type="arabicPeriod"/>
              <a:defRPr lang="de-DE" sz="1700" noProof="0" dirty="0">
                <a:solidFill>
                  <a:schemeClr val="bg1"/>
                </a:solidFill>
              </a:defRPr>
            </a:lvl1pPr>
            <a:lvl2pPr marL="684000" indent="-342000">
              <a:buClr>
                <a:schemeClr val="accent4"/>
              </a:buClr>
              <a:buSzPct val="100000"/>
              <a:buFont typeface="+mj-lt"/>
              <a:buAutoNum type="alphaUcPeriod"/>
              <a:defRPr lang="de-DE" sz="1700" noProof="0" dirty="0">
                <a:solidFill>
                  <a:schemeClr val="bg1"/>
                </a:solidFill>
              </a:defRPr>
            </a:lvl2pPr>
            <a:lvl3pPr marL="1026000" indent="-342000">
              <a:buClr>
                <a:schemeClr val="accent4"/>
              </a:buClr>
              <a:buSzPct val="100000"/>
              <a:buFont typeface="+mj-lt"/>
              <a:buAutoNum type="romanUcPeriod"/>
              <a:defRPr lang="de-DE" sz="1700" noProof="0" dirty="0">
                <a:solidFill>
                  <a:schemeClr val="bg1"/>
                </a:solidFill>
              </a:defRPr>
            </a:lvl3pPr>
            <a:lvl4pPr marL="1368000" indent="-342000">
              <a:buClr>
                <a:schemeClr val="accent4"/>
              </a:buClr>
              <a:buSzPct val="100000"/>
              <a:buFont typeface="+mj-lt"/>
              <a:buAutoNum type="arabicParenR"/>
              <a:defRPr lang="de-DE" sz="1700" noProof="0" dirty="0">
                <a:solidFill>
                  <a:schemeClr val="bg1"/>
                </a:solidFill>
              </a:defRPr>
            </a:lvl4pPr>
            <a:lvl5pPr marL="1710000" indent="-342000">
              <a:buClr>
                <a:schemeClr val="accent4"/>
              </a:buClr>
              <a:buSzPct val="100000"/>
              <a:buFont typeface="+mj-lt"/>
              <a:buAutoNum type="alphaLcParenR"/>
              <a:defRPr lang="de-DE" sz="1700" noProof="0" dirty="0">
                <a:solidFill>
                  <a:schemeClr val="bg1"/>
                </a:solidFill>
              </a:defRPr>
            </a:lvl5pPr>
            <a:lvl6pPr marL="2052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4"/>
              </a:buClr>
              <a:buSzPct val="100000"/>
              <a:buFont typeface="+mj-lt"/>
              <a:buAutoNum type="romanLcPeriod"/>
              <a:defRPr sz="1700">
                <a:solidFill>
                  <a:schemeClr val="bg1"/>
                </a:solidFill>
              </a:defRPr>
            </a:lvl6pPr>
            <a:lvl7pPr marL="2394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4"/>
              </a:buClr>
              <a:buSzPct val="100000"/>
              <a:buFont typeface="+mj-lt"/>
              <a:buAutoNum type="alphaLcPeriod"/>
              <a:defRPr sz="1700">
                <a:solidFill>
                  <a:schemeClr val="bg1"/>
                </a:solidFill>
              </a:defRPr>
            </a:lvl7pPr>
            <a:lvl8pPr marL="22329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+mj-lt"/>
              <a:buAutoNum type="arabicPeriod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8952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1979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¼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044574"/>
            <a:ext cx="2838450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74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alienspalte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F9AF8-191A-9D4D-B02E-FA3EFED04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2551113"/>
            <a:ext cx="2608262" cy="3611562"/>
          </a:xfrm>
        </p:spPr>
        <p:txBody>
          <a:bodyPr lIns="0" rIns="0">
            <a:normAutofit/>
          </a:bodyPr>
          <a:lstStyle>
            <a:lvl1pPr marL="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1pPr>
            <a:lvl2pPr marL="2730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2pPr>
            <a:lvl3pPr marL="5397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3pPr>
            <a:lvl4pPr marL="8064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4pPr>
            <a:lvl5pPr marL="10731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73B86A-4946-6045-990E-21D200BAE24C}"/>
              </a:ext>
            </a:extLst>
          </p:cNvPr>
          <p:cNvCxnSpPr>
            <a:cxnSpLocks/>
          </p:cNvCxnSpPr>
          <p:nvPr userDrawn="1"/>
        </p:nvCxnSpPr>
        <p:spPr>
          <a:xfrm>
            <a:off x="3071466" y="1044575"/>
            <a:ext cx="0" cy="581342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6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½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000" y="1051904"/>
            <a:ext cx="5803200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000" y="2550695"/>
            <a:ext cx="5803200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580320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02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spaltiger 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F34A-5F84-B455-E2F7-0B0FC437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44575"/>
            <a:ext cx="11731624" cy="11969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FA432-3E87-7C79-D582-024CA1F7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2543175"/>
            <a:ext cx="5572125" cy="7094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DF704-9819-4516-92C5-F1ADA6A5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3433369"/>
            <a:ext cx="5572125" cy="273406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8E45A-B3EA-F79D-6B28-910BB85D3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325" y="2543174"/>
            <a:ext cx="5802312" cy="714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1D6C-CDC9-F53D-7EC1-45343DE6C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324" y="3429000"/>
            <a:ext cx="5802313" cy="273406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08B18-BC0C-9634-ACFA-F5E82849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668-1E5D-314B-9594-2B27D4179D90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C3B74-63CC-51E2-D84D-0A0032EE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ADDE-9752-DF4E-B187-C92CBD3CA4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59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¾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185" y="1051904"/>
            <a:ext cx="2838451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185" y="2550695"/>
            <a:ext cx="2838451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44574"/>
            <a:ext cx="876300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39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2" y="1051905"/>
            <a:ext cx="11367435" cy="70951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2050181"/>
            <a:ext cx="11367436" cy="4113032"/>
          </a:xfrm>
        </p:spPr>
        <p:txBody>
          <a:bodyPr/>
          <a:lstStyle>
            <a:lvl1pPr marL="27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1pPr>
            <a:lvl2pPr marL="54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2pPr>
            <a:lvl3pPr marL="81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3pPr>
            <a:lvl4pPr marL="108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4pPr>
            <a:lvl5pPr marL="135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5pPr>
            <a:lvl6pPr marL="162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6pPr>
            <a:lvl7pPr marL="189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7pPr>
            <a:lvl8pPr marL="216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715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0" y="1044574"/>
            <a:ext cx="12192000" cy="5813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subtitle</a:t>
            </a:r>
            <a:r>
              <a:rPr lang="de-D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906178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12192000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43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te Liste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 marL="342000" indent="-342000">
              <a:buSzPct val="100000"/>
              <a:buFont typeface="+mj-lt"/>
              <a:buAutoNum type="arabicPeriod"/>
              <a:defRPr lang="de-DE" sz="1700" noProof="0" dirty="0">
                <a:solidFill>
                  <a:schemeClr val="bg1"/>
                </a:solidFill>
              </a:defRPr>
            </a:lvl1pPr>
            <a:lvl2pPr marL="684000" indent="-342000">
              <a:buSzPct val="100000"/>
              <a:buFont typeface="+mj-lt"/>
              <a:buAutoNum type="alphaUcPeriod"/>
              <a:defRPr lang="de-DE" sz="1700" noProof="0" dirty="0">
                <a:solidFill>
                  <a:schemeClr val="bg1"/>
                </a:solidFill>
              </a:defRPr>
            </a:lvl2pPr>
            <a:lvl3pPr marL="1026000" indent="-342000">
              <a:buSzPct val="100000"/>
              <a:buFont typeface="+mj-lt"/>
              <a:buAutoNum type="romanUcPeriod"/>
              <a:defRPr lang="de-DE" sz="1700" noProof="0" dirty="0">
                <a:solidFill>
                  <a:schemeClr val="bg1"/>
                </a:solidFill>
              </a:defRPr>
            </a:lvl3pPr>
            <a:lvl4pPr marL="1368000" indent="-342000">
              <a:buSzPct val="100000"/>
              <a:buFont typeface="+mj-lt"/>
              <a:buAutoNum type="arabicParenR"/>
              <a:defRPr lang="de-DE" sz="1700" noProof="0" dirty="0">
                <a:solidFill>
                  <a:schemeClr val="bg1"/>
                </a:solidFill>
              </a:defRPr>
            </a:lvl4pPr>
            <a:lvl5pPr marL="1710000" indent="-342000">
              <a:buSzPct val="100000"/>
              <a:buFont typeface="+mj-lt"/>
              <a:buAutoNum type="alphaLcParenR"/>
              <a:defRPr lang="de-DE" sz="1700" noProof="0" dirty="0">
                <a:solidFill>
                  <a:schemeClr val="bg1"/>
                </a:solidFill>
              </a:defRPr>
            </a:lvl5pPr>
            <a:lvl6pPr marL="2052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00000"/>
              <a:buFont typeface="+mj-lt"/>
              <a:buAutoNum type="romanLcPeriod"/>
              <a:defRPr sz="1700">
                <a:solidFill>
                  <a:schemeClr val="bg1"/>
                </a:solidFill>
              </a:defRPr>
            </a:lvl6pPr>
            <a:lvl7pPr marL="2394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00000"/>
              <a:buFont typeface="+mj-lt"/>
              <a:buAutoNum type="alphaLcPeriod"/>
              <a:defRPr sz="1700">
                <a:solidFill>
                  <a:schemeClr val="bg1"/>
                </a:solidFill>
              </a:defRPr>
            </a:lvl7pPr>
            <a:lvl8pPr marL="22329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+mj-lt"/>
              <a:buAutoNum type="arabicPeriod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637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6771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¼ Bild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283845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" y="148167"/>
            <a:ext cx="2671689" cy="7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alienspalte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F9AF8-191A-9D4D-B02E-FA3EFED04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2551113"/>
            <a:ext cx="2608262" cy="3611562"/>
          </a:xfrm>
        </p:spPr>
        <p:txBody>
          <a:bodyPr lIns="0" rIns="0">
            <a:normAutofit/>
          </a:bodyPr>
          <a:lstStyle>
            <a:lvl1pPr marL="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1pPr>
            <a:lvl2pPr marL="2730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2pPr>
            <a:lvl3pPr marL="5397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3pPr>
            <a:lvl4pPr marL="8064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4pPr>
            <a:lvl5pPr marL="10731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73B86A-4946-6045-990E-21D200BAE24C}"/>
              </a:ext>
            </a:extLst>
          </p:cNvPr>
          <p:cNvCxnSpPr>
            <a:cxnSpLocks/>
          </p:cNvCxnSpPr>
          <p:nvPr userDrawn="1"/>
        </p:nvCxnSpPr>
        <p:spPr>
          <a:xfrm>
            <a:off x="3071466" y="1044575"/>
            <a:ext cx="0" cy="58134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3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½ Bild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25" y="1051904"/>
            <a:ext cx="5803200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25" y="2550695"/>
            <a:ext cx="5802312" cy="3612517"/>
          </a:xfrm>
        </p:spPr>
        <p:txBody>
          <a:bodyPr/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1904"/>
            <a:ext cx="5802313" cy="5806096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7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spaltiger 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F34A-5F84-B455-E2F7-0B0FC437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44575"/>
            <a:ext cx="11731624" cy="11969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FA432-3E87-7C79-D582-024CA1F7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2543175"/>
            <a:ext cx="5572125" cy="709445"/>
          </a:xfrm>
        </p:spPr>
        <p:txBody>
          <a:bodyPr anchor="b"/>
          <a:lstStyle>
            <a:lvl1pPr marL="0" indent="0">
              <a:buNone/>
              <a:defRPr lang="en-GB" sz="2400" b="1" dirty="0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DF704-9819-4516-92C5-F1ADA6A5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3433369"/>
            <a:ext cx="5572125" cy="273406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8E45A-B3EA-F79D-6B28-910BB85D3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325" y="2543174"/>
            <a:ext cx="5802312" cy="714817"/>
          </a:xfrm>
        </p:spPr>
        <p:txBody>
          <a:bodyPr anchor="b"/>
          <a:lstStyle>
            <a:lvl1pPr marL="0" indent="0">
              <a:buNone/>
              <a:defRPr lang="en-GB" sz="2400" b="1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1D6C-CDC9-F53D-7EC1-45343DE6C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324" y="3429000"/>
            <a:ext cx="5802313" cy="273406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08B18-BC0C-9634-ACFA-F5E82849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668-1E5D-314B-9594-2B27D4179D90}" type="datetimeFigureOut">
              <a:rPr lang="de-DE" smtClean="0"/>
              <a:t>11.11.2024</a:t>
            </a:fld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C3B74-63CC-51E2-D84D-0A0032EE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ADDE-9752-DF4E-B187-C92CBD3CA4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96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¾ Bild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185" y="1051904"/>
            <a:ext cx="2838451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185" y="2550695"/>
            <a:ext cx="2838451" cy="3612517"/>
          </a:xfrm>
        </p:spPr>
        <p:txBody>
          <a:bodyPr/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51904"/>
            <a:ext cx="8763001" cy="5806096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09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61B64-84D4-8E4F-984B-F9350215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5" y="1051904"/>
            <a:ext cx="8767762" cy="11894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39987-CD12-2E48-A332-385A5CB91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0875" y="2550695"/>
            <a:ext cx="8767762" cy="3612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0AA5-CEAB-3B4B-9492-EFB0DEB11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0875" y="6395389"/>
            <a:ext cx="2840036" cy="2304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Düsseldorf, </a:t>
            </a:r>
            <a:fld id="{4BF98952-80E5-2D4F-8718-9B8E6606D801}" type="datetime4">
              <a:rPr lang="de-DE" noProof="0" smtClean="0"/>
              <a:pPr/>
              <a:t>11. November 2024</a:t>
            </a:fld>
            <a:endParaRPr lang="de-D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C31C1-FE11-AB43-AE40-DE0B73FE9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0188" y="6395389"/>
            <a:ext cx="2838450" cy="224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D561F3-FADA-DF43-977E-A09A0FDE6BED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9F336-9FC1-524A-92B3-0F95F26F85D3}"/>
              </a:ext>
            </a:extLst>
          </p:cNvPr>
          <p:cNvSpPr txBox="1"/>
          <p:nvPr userDrawn="1"/>
        </p:nvSpPr>
        <p:spPr>
          <a:xfrm>
            <a:off x="6156325" y="6395389"/>
            <a:ext cx="2838449" cy="2260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DE" sz="1050" b="0" i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WSP.NRW</a:t>
            </a:r>
            <a:r>
              <a:rPr lang="de-DE" sz="1050" b="0" i="0" baseline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Infoveranstaltung</a:t>
            </a:r>
            <a:endParaRPr lang="de-DE" sz="105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liches Logo des Ministerium für Wirtschaft, Industrie, Klimaschutz und Energie des Landes Nordrhein-Westfalen sowie einem Wappen des Bundeslandes Nordrhein-Westfalen">
            <a:extLst>
              <a:ext uri="{FF2B5EF4-FFF2-40B4-BE49-F238E27FC236}">
                <a16:creationId xmlns:a16="http://schemas.microsoft.com/office/drawing/2014/main" id="{3E5EB9AA-8A64-3375-1DDF-55CFFDBC340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046760" y="330493"/>
            <a:ext cx="2627312" cy="5156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" y="148167"/>
            <a:ext cx="2671689" cy="79482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167" y="211776"/>
            <a:ext cx="961848" cy="6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687" r:id="rId3"/>
    <p:sldLayoutId id="2147483689" r:id="rId4"/>
    <p:sldLayoutId id="2147483681" r:id="rId5"/>
    <p:sldLayoutId id="2147483650" r:id="rId6"/>
    <p:sldLayoutId id="2147483683" r:id="rId7"/>
    <p:sldLayoutId id="2147483677" r:id="rId8"/>
    <p:sldLayoutId id="2147483685" r:id="rId9"/>
    <p:sldLayoutId id="2147483668" r:id="rId10"/>
    <p:sldLayoutId id="2147483680" r:id="rId11"/>
    <p:sldLayoutId id="2147483674" r:id="rId12"/>
    <p:sldLayoutId id="2147483688" r:id="rId13"/>
    <p:sldLayoutId id="2147483690" r:id="rId14"/>
    <p:sldLayoutId id="2147483682" r:id="rId15"/>
    <p:sldLayoutId id="2147483661" r:id="rId16"/>
    <p:sldLayoutId id="2147483684" r:id="rId17"/>
    <p:sldLayoutId id="2147483678" r:id="rId18"/>
    <p:sldLayoutId id="2147483686" r:id="rId19"/>
    <p:sldLayoutId id="2147483669" r:id="rId20"/>
    <p:sldLayoutId id="2147483676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2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1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0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9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8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17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70000"/>
        <a:buFont typeface="Wingdings" pitchFamily="2" charset="2"/>
        <a:buChar char="§"/>
        <a:tabLst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19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60000"/>
        <a:buFont typeface="Wingdings" pitchFamily="2" charset="2"/>
        <a:buChar char="§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22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50000"/>
        <a:buFont typeface="Wingdings" pitchFamily="2" charset="2"/>
        <a:buChar char="§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9">
          <p15:clr>
            <a:srgbClr val="F26B43"/>
          </p15:clr>
        </p15:guide>
        <p15:guide id="2" pos="143">
          <p15:clr>
            <a:srgbClr val="F26B43"/>
          </p15:clr>
        </p15:guide>
        <p15:guide id="3" orient="horz" pos="4171">
          <p15:clr>
            <a:srgbClr val="F26B43"/>
          </p15:clr>
        </p15:guide>
        <p15:guide id="5" pos="2010">
          <p15:clr>
            <a:srgbClr val="F26B43"/>
          </p15:clr>
        </p15:guide>
        <p15:guide id="7" pos="3878">
          <p15:clr>
            <a:srgbClr val="F26B43"/>
          </p15:clr>
        </p15:guide>
        <p15:guide id="9" pos="5745">
          <p15:clr>
            <a:srgbClr val="F26B43"/>
          </p15:clr>
        </p15:guide>
        <p15:guide id="10" pos="7533">
          <p15:clr>
            <a:srgbClr val="F26B43"/>
          </p15:clr>
        </p15:guide>
        <p15:guide id="11" orient="horz" pos="658">
          <p15:clr>
            <a:srgbClr val="F26B43"/>
          </p15:clr>
        </p15:guide>
        <p15:guide id="12" orient="horz" pos="1412">
          <p15:clr>
            <a:srgbClr val="F26B43"/>
          </p15:clr>
        </p15:guide>
        <p15:guide id="13" orient="horz" pos="1602">
          <p15:clr>
            <a:srgbClr val="F26B43"/>
          </p15:clr>
        </p15:guide>
        <p15:guide id="14" orient="horz" pos="3885">
          <p15:clr>
            <a:srgbClr val="F26B43"/>
          </p15:clr>
        </p15:guide>
        <p15:guide id="15" pos="1786">
          <p15:clr>
            <a:srgbClr val="F26B43"/>
          </p15:clr>
        </p15:guide>
        <p15:guide id="16" pos="3653">
          <p15:clr>
            <a:srgbClr val="F26B43"/>
          </p15:clr>
        </p15:guide>
        <p15:guide id="17" pos="55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sp-veroeffentlichungen.nrw/informationen_umgang_online-dienst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rvice.wirtschaft.nrw/antrag/kommunale-waermeplanung-leistungsauswahl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30568-174C-48FC-9181-4CD0C514C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Onlinedienst Spotlight:</a:t>
            </a:r>
            <a:br>
              <a:rPr lang="de-DE" dirty="0"/>
            </a:br>
            <a:br>
              <a:rPr lang="de-DE" dirty="0"/>
            </a:br>
            <a:r>
              <a:rPr lang="de-DE" sz="2800" dirty="0"/>
              <a:t>Übermittlung der Kehrbuchdaten zum Zwecke der kommunalen Wärmeplanung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227EBD-3D3E-46B5-A8C4-793F4324C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Tim Rattay d-NRW AöR</a:t>
            </a:r>
          </a:p>
        </p:txBody>
      </p:sp>
      <p:pic>
        <p:nvPicPr>
          <p:cNvPr id="4" name="Picture Placeholder 8" descr="Luftaufnahme des „Mannesmann-Hochhauses“ in Düsseldorf mit dem Rhein, den Rheinwiesen und der Oberkassler Brücke im Hintergrund">
            <a:extLst>
              <a:ext uri="{FF2B5EF4-FFF2-40B4-BE49-F238E27FC236}">
                <a16:creationId xmlns:a16="http://schemas.microsoft.com/office/drawing/2014/main" id="{C5E75AB8-C01C-4FA0-A564-FCD2D323E6F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89" r="89"/>
          <a:stretch/>
        </p:blipFill>
        <p:spPr>
          <a:xfrm>
            <a:off x="1" y="1044573"/>
            <a:ext cx="2838450" cy="58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5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kommt in Jira an? Der Antrag (Oben)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10</a:t>
            </a:fld>
            <a:endParaRPr lang="de-DE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8EB7C4-C7C2-4012-8FB8-2220FC7B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3" y="1761423"/>
            <a:ext cx="10871051" cy="462434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1716293-2928-4F9B-A227-F2E94026D033}"/>
              </a:ext>
            </a:extLst>
          </p:cNvPr>
          <p:cNvSpPr txBox="1"/>
          <p:nvPr/>
        </p:nvSpPr>
        <p:spPr>
          <a:xfrm>
            <a:off x="9442381" y="3431406"/>
            <a:ext cx="242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Angaben aus dem Antrag</a:t>
            </a:r>
          </a:p>
        </p:txBody>
      </p:sp>
    </p:spTree>
    <p:extLst>
      <p:ext uri="{BB962C8B-B14F-4D97-AF65-F5344CB8AC3E}">
        <p14:creationId xmlns:p14="http://schemas.microsoft.com/office/powerpoint/2010/main" val="105153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kommt in Jira an? Der Antrag (unten)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11</a:t>
            </a:fld>
            <a:endParaRPr lang="de-DE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38D6084-C85A-4C38-AC6D-14FD1AB3F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46" y="1756612"/>
            <a:ext cx="6869930" cy="451491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681AE19-1296-40C7-BD5F-A30D4999F508}"/>
              </a:ext>
            </a:extLst>
          </p:cNvPr>
          <p:cNvSpPr txBox="1"/>
          <p:nvPr/>
        </p:nvSpPr>
        <p:spPr>
          <a:xfrm>
            <a:off x="654518" y="4263991"/>
            <a:ext cx="154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Drei Dateitypen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7A12606-5BC7-47A9-AFD8-097420A58F87}"/>
              </a:ext>
            </a:extLst>
          </p:cNvPr>
          <p:cNvSpPr txBox="1"/>
          <p:nvPr/>
        </p:nvSpPr>
        <p:spPr>
          <a:xfrm>
            <a:off x="211755" y="2142964"/>
            <a:ext cx="242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Angaben aus dem Antrag</a:t>
            </a:r>
          </a:p>
        </p:txBody>
      </p:sp>
    </p:spTree>
    <p:extLst>
      <p:ext uri="{BB962C8B-B14F-4D97-AF65-F5344CB8AC3E}">
        <p14:creationId xmlns:p14="http://schemas.microsoft.com/office/powerpoint/2010/main" val="211585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kommt in Jira an? Der Antrag (Oben)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12</a:t>
            </a:fld>
            <a:endParaRPr lang="de-DE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8EB7C4-C7C2-4012-8FB8-2220FC7B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52" y="1927329"/>
            <a:ext cx="9118329" cy="387876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094E91B-45AE-4656-9283-752A604EA58F}"/>
              </a:ext>
            </a:extLst>
          </p:cNvPr>
          <p:cNvSpPr/>
          <p:nvPr/>
        </p:nvSpPr>
        <p:spPr>
          <a:xfrm>
            <a:off x="2749619" y="2242686"/>
            <a:ext cx="441256" cy="230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DC4241-1F83-4096-BDA8-C3D52BF15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911" y="3668567"/>
            <a:ext cx="4239929" cy="266649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5CB54EA-725C-454B-A8C5-E46F8BFA6F50}"/>
              </a:ext>
            </a:extLst>
          </p:cNvPr>
          <p:cNvSpPr/>
          <p:nvPr/>
        </p:nvSpPr>
        <p:spPr>
          <a:xfrm>
            <a:off x="5893751" y="3656767"/>
            <a:ext cx="4665163" cy="2738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80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13</a:t>
            </a:fld>
            <a:endParaRPr lang="de-DE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7090D7-61E2-4C6C-88BB-18927703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2050181"/>
            <a:ext cx="11367436" cy="4113032"/>
          </a:xfrm>
        </p:spPr>
        <p:txBody>
          <a:bodyPr/>
          <a:lstStyle/>
          <a:p>
            <a:r>
              <a:rPr lang="de-DE" sz="1800" dirty="0"/>
              <a:t>Kleiner Dienst der seit Mai 2024 aktiv ist</a:t>
            </a:r>
          </a:p>
          <a:p>
            <a:r>
              <a:rPr lang="de-DE" sz="1800" dirty="0"/>
              <a:t>Leicht rückläufige Nachfrage bei durchschnittlich 100-200 Anträgen pro Monat (aktuell)</a:t>
            </a:r>
          </a:p>
          <a:p>
            <a:r>
              <a:rPr lang="de-DE" sz="1800" dirty="0"/>
              <a:t>Jede Kommune kann direkt mitmachen, es bedarf nur zwei Dingen</a:t>
            </a:r>
          </a:p>
          <a:p>
            <a:r>
              <a:rPr lang="de-DE" sz="1800" dirty="0"/>
              <a:t>1. Einem Landesredaktionseintrag (Selbsteintragung oder Meldung beim Support bis 30.11.2024)</a:t>
            </a:r>
          </a:p>
          <a:p>
            <a:r>
              <a:rPr lang="de-DE" sz="1800" dirty="0"/>
              <a:t>2. Einen Jira-Account für das Projekt (erhältlich beim WSP-Support)</a:t>
            </a:r>
          </a:p>
          <a:p>
            <a:pPr marL="0" indent="0">
              <a:buNone/>
            </a:pPr>
            <a:r>
              <a:rPr lang="de-DE" sz="2000" b="1" dirty="0"/>
              <a:t>Wichtige Hinweise:</a:t>
            </a:r>
            <a:br>
              <a:rPr lang="de-DE" sz="2000" dirty="0">
                <a:solidFill>
                  <a:srgbClr val="009EE0"/>
                </a:solidFill>
              </a:rPr>
            </a:br>
            <a:r>
              <a:rPr lang="de-DE" sz="2000" dirty="0">
                <a:solidFill>
                  <a:srgbClr val="009EE0"/>
                </a:solidFill>
                <a:hlinkClick r:id="rId3"/>
              </a:rPr>
              <a:t>https://wsp-veroeffentlichungen.nrw/informationen_umgang_online-dienste/</a:t>
            </a:r>
            <a:endParaRPr lang="de-DE" sz="2000" dirty="0">
              <a:solidFill>
                <a:srgbClr val="009EE0"/>
              </a:solidFill>
            </a:endParaRP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pPr lvl="2">
              <a:spcAft>
                <a:spcPts val="0"/>
              </a:spcAft>
            </a:pPr>
            <a:endParaRPr lang="de-DE" sz="1800" dirty="0"/>
          </a:p>
          <a:p>
            <a:pPr lvl="2">
              <a:spcAft>
                <a:spcPts val="0"/>
              </a:spcAft>
            </a:pPr>
            <a:endParaRPr lang="de-DE" sz="1800" dirty="0"/>
          </a:p>
          <a:p>
            <a:pPr marL="540000" lvl="2" indent="0">
              <a:spcAft>
                <a:spcPts val="0"/>
              </a:spcAft>
              <a:buNone/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76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165" y="3074241"/>
            <a:ext cx="11367435" cy="709518"/>
          </a:xfrm>
        </p:spPr>
        <p:txBody>
          <a:bodyPr/>
          <a:lstStyle/>
          <a:p>
            <a:r>
              <a:rPr lang="de-DE" sz="4000" dirty="0"/>
              <a:t>Vielen Dank für Ihre Aufmerksamkeit!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4476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 was geht es konkret?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2</a:t>
            </a:fld>
            <a:endParaRPr lang="de-DE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64AD4B-642A-4F3A-B631-4371BD4B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2050181"/>
            <a:ext cx="11367436" cy="4113032"/>
          </a:xfrm>
        </p:spPr>
        <p:txBody>
          <a:bodyPr/>
          <a:lstStyle/>
          <a:p>
            <a:r>
              <a:rPr lang="de-DE" sz="1800" dirty="0"/>
              <a:t>Leistung: Daten für die Wärmeplanung Entgegennahme von Bezirksschornsteinfegern</a:t>
            </a:r>
          </a:p>
          <a:p>
            <a:r>
              <a:rPr lang="de-DE" sz="1800" dirty="0"/>
              <a:t>Schlüssel: 99063085261001</a:t>
            </a:r>
          </a:p>
          <a:p>
            <a:r>
              <a:rPr lang="de-DE" sz="1800" dirty="0"/>
              <a:t>Onlinedienst: Übermittlung der Kehrbuchdaten zum Zwecke der kommunalen Wärmeplanung</a:t>
            </a:r>
          </a:p>
          <a:p>
            <a:r>
              <a:rPr lang="de-DE" sz="1800" dirty="0"/>
              <a:t>Aktiv seit 24.05.2024 und seitdem sind 836 Anträge/Daten (Stand Ende Oktober 2024) eingegangen</a:t>
            </a:r>
          </a:p>
          <a:p>
            <a:r>
              <a:rPr lang="de-DE" sz="1800" dirty="0"/>
              <a:t>Grundlage: § 11 WPG – Einzelnorm </a:t>
            </a:r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pPr lvl="2">
              <a:spcAft>
                <a:spcPts val="0"/>
              </a:spcAft>
            </a:pPr>
            <a:endParaRPr lang="de-DE" sz="1800" dirty="0"/>
          </a:p>
          <a:p>
            <a:pPr lvl="2">
              <a:spcAft>
                <a:spcPts val="0"/>
              </a:spcAft>
            </a:pPr>
            <a:endParaRPr lang="de-DE" sz="1800" dirty="0"/>
          </a:p>
          <a:p>
            <a:pPr marL="540000" lvl="2" indent="0">
              <a:spcAft>
                <a:spcPts val="0"/>
              </a:spcAft>
              <a:buNone/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der OD aus? 1. Landingpage Allgemein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3</a:t>
            </a:fld>
            <a:endParaRPr lang="de-DE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4D49264-1108-440D-AA4F-D1AFEE88A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90" y="1888101"/>
            <a:ext cx="5795453" cy="392682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D0C240B-2462-4153-978C-C2FDD2825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56" y="1971755"/>
            <a:ext cx="5703355" cy="39268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5FD3F65-9878-4072-8E3B-DE4C192BF10F}"/>
              </a:ext>
            </a:extLst>
          </p:cNvPr>
          <p:cNvSpPr txBox="1"/>
          <p:nvPr/>
        </p:nvSpPr>
        <p:spPr>
          <a:xfrm>
            <a:off x="1520791" y="5898580"/>
            <a:ext cx="9172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5"/>
              </a:rPr>
              <a:t>https://service.wirtschaft.nrw/antrag/kommunale-waermeplanung-leistungsauswahl 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2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der OD aus? 1. Landingpage Zuständigkeit finden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4</a:t>
            </a:fld>
            <a:endParaRPr lang="de-DE" noProof="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F96F44E-A793-4971-930D-F271C5206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1878987"/>
            <a:ext cx="5481588" cy="3927108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9F40BB0-67CA-4055-8303-564CE33038D7}"/>
              </a:ext>
            </a:extLst>
          </p:cNvPr>
          <p:cNvSpPr txBox="1"/>
          <p:nvPr/>
        </p:nvSpPr>
        <p:spPr>
          <a:xfrm>
            <a:off x="7419048" y="2107932"/>
            <a:ext cx="3402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Hinweis: Alle Zuständigkeitsinformationen kommen aus der VSM bzw. zukünftig aus den Infodiensten!</a:t>
            </a:r>
          </a:p>
        </p:txBody>
      </p:sp>
    </p:spTree>
    <p:extLst>
      <p:ext uri="{BB962C8B-B14F-4D97-AF65-F5344CB8AC3E}">
        <p14:creationId xmlns:p14="http://schemas.microsoft.com/office/powerpoint/2010/main" val="196162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der OD aus? Das innere des Onlinedienst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5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DB52A7-051E-4C32-A7AC-167041EC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88" y="2075496"/>
            <a:ext cx="6790624" cy="373059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39E8BA-A6CF-4847-84FB-BF8781780E5F}"/>
              </a:ext>
            </a:extLst>
          </p:cNvPr>
          <p:cNvSpPr txBox="1"/>
          <p:nvPr/>
        </p:nvSpPr>
        <p:spPr>
          <a:xfrm>
            <a:off x="210053" y="2071402"/>
            <a:ext cx="119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5 Reiter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C93039-5D7B-49C3-B504-B37069B6D9C3}"/>
              </a:ext>
            </a:extLst>
          </p:cNvPr>
          <p:cNvSpPr txBox="1"/>
          <p:nvPr/>
        </p:nvSpPr>
        <p:spPr>
          <a:xfrm>
            <a:off x="210053" y="2880230"/>
            <a:ext cx="163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Ortsangabe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AA3539-BE4D-4056-8468-6E8AAF6B10D3}"/>
              </a:ext>
            </a:extLst>
          </p:cNvPr>
          <p:cNvSpPr txBox="1"/>
          <p:nvPr/>
        </p:nvSpPr>
        <p:spPr>
          <a:xfrm>
            <a:off x="210053" y="4773412"/>
            <a:ext cx="2332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Antragsspezifische Daten</a:t>
            </a:r>
          </a:p>
        </p:txBody>
      </p:sp>
    </p:spTree>
    <p:extLst>
      <p:ext uri="{BB962C8B-B14F-4D97-AF65-F5344CB8AC3E}">
        <p14:creationId xmlns:p14="http://schemas.microsoft.com/office/powerpoint/2010/main" val="186795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der OD aus? Das innere des Onlinedienst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6</a:t>
            </a:fld>
            <a:endParaRPr lang="de-DE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39E8BA-A6CF-4847-84FB-BF8781780E5F}"/>
              </a:ext>
            </a:extLst>
          </p:cNvPr>
          <p:cNvSpPr txBox="1"/>
          <p:nvPr/>
        </p:nvSpPr>
        <p:spPr>
          <a:xfrm>
            <a:off x="210053" y="2071402"/>
            <a:ext cx="119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5 Reiter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C93039-5D7B-49C3-B504-B37069B6D9C3}"/>
              </a:ext>
            </a:extLst>
          </p:cNvPr>
          <p:cNvSpPr txBox="1"/>
          <p:nvPr/>
        </p:nvSpPr>
        <p:spPr>
          <a:xfrm>
            <a:off x="210053" y="2639599"/>
            <a:ext cx="163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Angaben zur Person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799632-088C-4C51-BE6B-4F1987DDB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010" y="1846334"/>
            <a:ext cx="6989801" cy="4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5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der OD aus? Das innere des Onlinedienst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7</a:t>
            </a:fld>
            <a:endParaRPr lang="de-DE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39E8BA-A6CF-4847-84FB-BF8781780E5F}"/>
              </a:ext>
            </a:extLst>
          </p:cNvPr>
          <p:cNvSpPr txBox="1"/>
          <p:nvPr/>
        </p:nvSpPr>
        <p:spPr>
          <a:xfrm>
            <a:off x="210053" y="2071402"/>
            <a:ext cx="119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5 Reiter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C93039-5D7B-49C3-B504-B37069B6D9C3}"/>
              </a:ext>
            </a:extLst>
          </p:cNvPr>
          <p:cNvSpPr txBox="1"/>
          <p:nvPr/>
        </p:nvSpPr>
        <p:spPr>
          <a:xfrm>
            <a:off x="209052" y="2562597"/>
            <a:ext cx="163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Anlage: Das Herzstück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759DFE-6707-408B-9BBE-52B35927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48" y="1999145"/>
            <a:ext cx="9202754" cy="40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2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der OD aus? Das innere des Onlinedienst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8</a:t>
            </a:fld>
            <a:endParaRPr lang="de-DE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39E8BA-A6CF-4847-84FB-BF8781780E5F}"/>
              </a:ext>
            </a:extLst>
          </p:cNvPr>
          <p:cNvSpPr txBox="1"/>
          <p:nvPr/>
        </p:nvSpPr>
        <p:spPr>
          <a:xfrm>
            <a:off x="210053" y="2071402"/>
            <a:ext cx="119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5 Reiter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C93039-5D7B-49C3-B504-B37069B6D9C3}"/>
              </a:ext>
            </a:extLst>
          </p:cNvPr>
          <p:cNvSpPr txBox="1"/>
          <p:nvPr/>
        </p:nvSpPr>
        <p:spPr>
          <a:xfrm>
            <a:off x="209052" y="2562597"/>
            <a:ext cx="163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Datenschutz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238E52-CA52-4FE7-BACA-892D3C059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444" y="2071402"/>
            <a:ext cx="8653112" cy="36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6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der OD aus? Das innere des Onlinedienst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11. November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9</a:t>
            </a:fld>
            <a:endParaRPr lang="de-DE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39E8BA-A6CF-4847-84FB-BF8781780E5F}"/>
              </a:ext>
            </a:extLst>
          </p:cNvPr>
          <p:cNvSpPr txBox="1"/>
          <p:nvPr/>
        </p:nvSpPr>
        <p:spPr>
          <a:xfrm>
            <a:off x="210053" y="2071402"/>
            <a:ext cx="119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5 Reiter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C93039-5D7B-49C3-B504-B37069B6D9C3}"/>
              </a:ext>
            </a:extLst>
          </p:cNvPr>
          <p:cNvSpPr txBox="1"/>
          <p:nvPr/>
        </p:nvSpPr>
        <p:spPr>
          <a:xfrm>
            <a:off x="210053" y="2566047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Zusammenfassung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416CD1-43A4-4803-9CFD-75708842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699" y="1830862"/>
            <a:ext cx="5364424" cy="43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60345"/>
      </p:ext>
    </p:extLst>
  </p:cSld>
  <p:clrMapOvr>
    <a:masterClrMapping/>
  </p:clrMapOvr>
</p:sld>
</file>

<file path=ppt/theme/theme1.xml><?xml version="1.0" encoding="utf-8"?>
<a:theme xmlns:a="http://schemas.openxmlformats.org/drawingml/2006/main" name="MWIDE Theme">
  <a:themeElements>
    <a:clrScheme name="NRW Farben">
      <a:dk1>
        <a:srgbClr val="FFFFFF"/>
      </a:dk1>
      <a:lt1>
        <a:srgbClr val="000000"/>
      </a:lt1>
      <a:dk2>
        <a:srgbClr val="ACACAC"/>
      </a:dk2>
      <a:lt2>
        <a:srgbClr val="009036"/>
      </a:lt2>
      <a:accent1>
        <a:srgbClr val="E2001A"/>
      </a:accent1>
      <a:accent2>
        <a:srgbClr val="003064"/>
      </a:accent2>
      <a:accent3>
        <a:srgbClr val="009EE0"/>
      </a:accent3>
      <a:accent4>
        <a:srgbClr val="B1C800"/>
      </a:accent4>
      <a:accent5>
        <a:srgbClr val="F29300"/>
      </a:accent5>
      <a:accent6>
        <a:srgbClr val="E75112"/>
      </a:accent6>
      <a:hlink>
        <a:srgbClr val="009EE0"/>
      </a:hlink>
      <a:folHlink>
        <a:srgbClr val="0030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</Words>
  <Application>Microsoft Office PowerPoint</Application>
  <PresentationFormat>Breitbild</PresentationFormat>
  <Paragraphs>102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MWIDE Theme</vt:lpstr>
      <vt:lpstr>Onlinedienst Spotlight:  Übermittlung der Kehrbuchdaten zum Zwecke der kommunalen Wärmeplanung</vt:lpstr>
      <vt:lpstr>Um was geht es konkret?</vt:lpstr>
      <vt:lpstr>Wie sieht der OD aus? 1. Landingpage Allgemein</vt:lpstr>
      <vt:lpstr>Wie sieht der OD aus? 1. Landingpage Zuständigkeit finden</vt:lpstr>
      <vt:lpstr>Wie sieht der OD aus? Das innere des Onlinedienst</vt:lpstr>
      <vt:lpstr>Wie sieht der OD aus? Das innere des Onlinedienst</vt:lpstr>
      <vt:lpstr>Wie sieht der OD aus? Das innere des Onlinedienst</vt:lpstr>
      <vt:lpstr>Wie sieht der OD aus? Das innere des Onlinedienst</vt:lpstr>
      <vt:lpstr>Wie sieht der OD aus? Das innere des Onlinedienst</vt:lpstr>
      <vt:lpstr>Was kommt in Jira an? Der Antrag (Oben)</vt:lpstr>
      <vt:lpstr>Was kommt in Jira an? Der Antrag (unten)</vt:lpstr>
      <vt:lpstr>Was kommt in Jira an? Der Antrag (Oben)</vt:lpstr>
      <vt:lpstr>Zusammenfassung: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Luther</dc:creator>
  <cp:lastModifiedBy>Rattay, Tim (d-NRW)</cp:lastModifiedBy>
  <cp:revision>171</cp:revision>
  <dcterms:created xsi:type="dcterms:W3CDTF">2022-03-11T11:44:23Z</dcterms:created>
  <dcterms:modified xsi:type="dcterms:W3CDTF">2024-11-11T14:38:22Z</dcterms:modified>
</cp:coreProperties>
</file>