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83" r:id="rId5"/>
    <p:sldId id="303" r:id="rId6"/>
    <p:sldId id="282" r:id="rId7"/>
    <p:sldId id="302" r:id="rId8"/>
    <p:sldId id="280" r:id="rId9"/>
    <p:sldId id="300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80"/>
    <p:restoredTop sz="94680"/>
  </p:normalViewPr>
  <p:slideViewPr>
    <p:cSldViewPr snapToGrid="0" snapToObjects="1" showGuides="1">
      <p:cViewPr varScale="1">
        <p:scale>
          <a:sx n="150" d="100"/>
          <a:sy n="150" d="100"/>
        </p:scale>
        <p:origin x="121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1.05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0.2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3.7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7.4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7.7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51.14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23.91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29.87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0.2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3.7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7.4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1.41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37.7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1.77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  <inkml:trace contextRef="#ctx0" brushRef="#br0" timeOffset="1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2.13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6.7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7.07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47.4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  <inkml:trace contextRef="#ctx0" brushRef="#br0" timeOffset="1">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23.91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5T20:47:29.87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287B-C194-714D-818C-247F3D92F649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0C06D-84CB-DD47-A785-5147C6018C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1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71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37540"/>
            <a:ext cx="2835275" cy="58204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6122D41-22AB-1247-AF04-C0A15D4B70A6}" type="datetime4">
              <a:rPr lang="de-DE" noProof="0" smtClean="0"/>
              <a:t>26.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5" cy="5820459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626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8393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1" y="1044574"/>
            <a:ext cx="2835276" cy="58134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9CDDC81-07ED-AC40-B406-D0F62DE1E81F}" type="datetime4">
              <a:rPr lang="de-DE" noProof="0" smtClean="0"/>
              <a:t>26.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6" cy="5813425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6878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4606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Clr>
                <a:schemeClr val="accent4"/>
              </a:buClr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Clr>
                <a:schemeClr val="accent4"/>
              </a:buClr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Clr>
                <a:schemeClr val="accent4"/>
              </a:buClr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Clr>
                <a:schemeClr val="accent4"/>
              </a:buClr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Clr>
                <a:schemeClr val="accent4"/>
              </a:buClr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89523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1979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044574"/>
            <a:ext cx="283845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744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6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0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000" y="2550695"/>
            <a:ext cx="5803200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58032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002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592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44574"/>
            <a:ext cx="87630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43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27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1pPr>
            <a:lvl2pPr marL="54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2pPr>
            <a:lvl3pPr marL="81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3pPr>
            <a:lvl4pPr marL="108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4pPr>
            <a:lvl5pPr marL="135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5pPr>
            <a:lvl6pPr marL="162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6pPr>
            <a:lvl7pPr marL="189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7pPr>
            <a:lvl8pPr marL="216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1715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906178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1219200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43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7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6771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845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325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325" y="2550695"/>
            <a:ext cx="5802312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51904"/>
            <a:ext cx="5802313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7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lang="en-GB" sz="2400" b="1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lang="en-GB" sz="2400" b="1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26.02.2025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9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1904"/>
            <a:ext cx="8763001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0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61B64-84D4-8E4F-984B-F9350215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5" y="1051904"/>
            <a:ext cx="8767762" cy="118940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39987-CD12-2E48-A332-385A5CB91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0875" y="2550695"/>
            <a:ext cx="8767762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40AA5-CEAB-3B4B-9492-EFB0DEB11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/>
              <a:t>Düsseldorf, </a:t>
            </a:r>
            <a:fld id="{4BF98952-80E5-2D4F-8718-9B8E6606D801}" type="datetime4">
              <a:rPr lang="de-DE" noProof="0" smtClean="0"/>
              <a:pPr/>
              <a:t>26.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31C1-FE11-AB43-AE40-DE0B73FE9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D561F3-FADA-DF43-977E-A09A0FDE6BED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9F336-9FC1-524A-92B3-0F95F26F85D3}"/>
              </a:ext>
            </a:extLst>
          </p:cNvPr>
          <p:cNvSpPr txBox="1"/>
          <p:nvPr userDrawn="1"/>
        </p:nvSpPr>
        <p:spPr>
          <a:xfrm>
            <a:off x="6156325" y="6395389"/>
            <a:ext cx="2838449" cy="2260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DE" sz="1050" b="0" i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Ablösung Jira</a:t>
            </a:r>
          </a:p>
        </p:txBody>
      </p:sp>
      <p:pic>
        <p:nvPicPr>
          <p:cNvPr id="8" name="Picture 7" descr="Textliches Logo des Ministerium für Wirtschaft, Industrie, Klimaschutz und Energie des Landes Nordrhein-Westfalen sowie einem Wappen des Bundeslandes Nordrhein-Westfalen">
            <a:extLst>
              <a:ext uri="{FF2B5EF4-FFF2-40B4-BE49-F238E27FC236}">
                <a16:creationId xmlns:a16="http://schemas.microsoft.com/office/drawing/2014/main" id="{3E5EB9AA-8A64-3375-1DDF-55CFFDBC3407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9120188" y="330493"/>
            <a:ext cx="2627312" cy="51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2" r:id="rId2"/>
    <p:sldLayoutId id="2147483687" r:id="rId3"/>
    <p:sldLayoutId id="2147483689" r:id="rId4"/>
    <p:sldLayoutId id="2147483681" r:id="rId5"/>
    <p:sldLayoutId id="2147483650" r:id="rId6"/>
    <p:sldLayoutId id="2147483683" r:id="rId7"/>
    <p:sldLayoutId id="2147483677" r:id="rId8"/>
    <p:sldLayoutId id="2147483685" r:id="rId9"/>
    <p:sldLayoutId id="2147483668" r:id="rId10"/>
    <p:sldLayoutId id="2147483680" r:id="rId11"/>
    <p:sldLayoutId id="2147483674" r:id="rId12"/>
    <p:sldLayoutId id="2147483688" r:id="rId13"/>
    <p:sldLayoutId id="2147483690" r:id="rId14"/>
    <p:sldLayoutId id="2147483682" r:id="rId15"/>
    <p:sldLayoutId id="2147483661" r:id="rId16"/>
    <p:sldLayoutId id="2147483684" r:id="rId17"/>
    <p:sldLayoutId id="2147483678" r:id="rId18"/>
    <p:sldLayoutId id="2147483686" r:id="rId19"/>
    <p:sldLayoutId id="2147483669" r:id="rId20"/>
    <p:sldLayoutId id="2147483676" r:id="rId2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2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1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0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9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3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8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17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70000"/>
        <a:buFont typeface="Wingdings" pitchFamily="2" charset="2"/>
        <a:buChar char="§"/>
        <a:tabLst/>
        <a:defRPr sz="1700" kern="1200">
          <a:solidFill>
            <a:schemeClr val="bg1"/>
          </a:solidFill>
          <a:latin typeface="+mn-lt"/>
          <a:ea typeface="+mn-ea"/>
          <a:cs typeface="+mn-cs"/>
        </a:defRPr>
      </a:lvl6pPr>
      <a:lvl7pPr marL="19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6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7pPr>
      <a:lvl8pPr marL="22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5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9">
          <p15:clr>
            <a:srgbClr val="F26B43"/>
          </p15:clr>
        </p15:guide>
        <p15:guide id="2" pos="143">
          <p15:clr>
            <a:srgbClr val="F26B43"/>
          </p15:clr>
        </p15:guide>
        <p15:guide id="3" orient="horz" pos="4171">
          <p15:clr>
            <a:srgbClr val="F26B43"/>
          </p15:clr>
        </p15:guide>
        <p15:guide id="5" pos="2010">
          <p15:clr>
            <a:srgbClr val="F26B43"/>
          </p15:clr>
        </p15:guide>
        <p15:guide id="7" pos="3878">
          <p15:clr>
            <a:srgbClr val="F26B43"/>
          </p15:clr>
        </p15:guide>
        <p15:guide id="9" pos="5745">
          <p15:clr>
            <a:srgbClr val="F26B43"/>
          </p15:clr>
        </p15:guide>
        <p15:guide id="10" pos="7533">
          <p15:clr>
            <a:srgbClr val="F26B43"/>
          </p15:clr>
        </p15:guide>
        <p15:guide id="11" orient="horz" pos="658">
          <p15:clr>
            <a:srgbClr val="F26B43"/>
          </p15:clr>
        </p15:guide>
        <p15:guide id="12" orient="horz" pos="1412">
          <p15:clr>
            <a:srgbClr val="F26B43"/>
          </p15:clr>
        </p15:guide>
        <p15:guide id="13" orient="horz" pos="1602">
          <p15:clr>
            <a:srgbClr val="F26B43"/>
          </p15:clr>
        </p15:guide>
        <p15:guide id="14" orient="horz" pos="3885">
          <p15:clr>
            <a:srgbClr val="F26B43"/>
          </p15:clr>
        </p15:guide>
        <p15:guide id="15" pos="1786">
          <p15:clr>
            <a:srgbClr val="F26B43"/>
          </p15:clr>
        </p15:guide>
        <p15:guide id="16" pos="3653">
          <p15:clr>
            <a:srgbClr val="F26B43"/>
          </p15:clr>
        </p15:guide>
        <p15:guide id="17" pos="55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customXml" Target="../ink/ink7.xml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12" Type="http://schemas.openxmlformats.org/officeDocument/2006/relationships/customXml" Target="../ink/ink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customXml" Target="../ink/ink5.xml"/><Relationship Id="rId5" Type="http://schemas.openxmlformats.org/officeDocument/2006/relationships/customXml" Target="../ink/ink1.xml"/><Relationship Id="rId10" Type="http://schemas.openxmlformats.org/officeDocument/2006/relationships/customXml" Target="../ink/ink4.xml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7" Type="http://schemas.openxmlformats.org/officeDocument/2006/relationships/customXml" Target="../ink/ink11.xml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5.xml"/><Relationship Id="rId6" Type="http://schemas.openxmlformats.org/officeDocument/2006/relationships/customXml" Target="../ink/ink10.xml"/><Relationship Id="rId5" Type="http://schemas.openxmlformats.org/officeDocument/2006/relationships/customXml" Target="../ink/ink9.xm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customXml" Target="../ink/ink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7" Type="http://schemas.openxmlformats.org/officeDocument/2006/relationships/customXml" Target="../ink/ink18.xml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5.xml"/><Relationship Id="rId6" Type="http://schemas.openxmlformats.org/officeDocument/2006/relationships/customXml" Target="../ink/ink17.xml"/><Relationship Id="rId5" Type="http://schemas.openxmlformats.org/officeDocument/2006/relationships/customXml" Target="../ink/ink16.xml"/><Relationship Id="rId4" Type="http://schemas.openxmlformats.org/officeDocument/2006/relationships/image" Target="../media/image4.png"/><Relationship Id="rId9" Type="http://schemas.openxmlformats.org/officeDocument/2006/relationships/customXml" Target="../ink/ink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FF05-DD3C-6E45-9C26-F1EBDC1D9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Ablösung Jira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87F0A-CDD2-EA40-AA37-C6DEB2D490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Aktualisierung der WSP-Systemkomponenten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4848-4AF7-C34A-AEDC-6A0CCF53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6122D41-22AB-1247-AF04-C0A15D4B70A6}" type="datetime4">
              <a:rPr lang="de-DE" noProof="0" smtClean="0"/>
              <a:t>26. Februar 2025</a:t>
            </a:fld>
            <a:endParaRPr lang="de-DE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84F48-2C0A-BD46-A868-28FE627D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1</a:t>
            </a:fld>
            <a:endParaRPr lang="de-DE" noProof="0"/>
          </a:p>
        </p:txBody>
      </p:sp>
      <p:pic>
        <p:nvPicPr>
          <p:cNvPr id="24" name="Bildplatzhalter 23">
            <a:extLst>
              <a:ext uri="{FF2B5EF4-FFF2-40B4-BE49-F238E27FC236}">
                <a16:creationId xmlns:a16="http://schemas.microsoft.com/office/drawing/2014/main" id="{0C185A8E-5349-440A-84A5-E9309E8C418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1648" y="2360675"/>
            <a:ext cx="2554289" cy="230509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Freihand 5">
                <a:extLst>
                  <a:ext uri="{FF2B5EF4-FFF2-40B4-BE49-F238E27FC236}">
                    <a16:creationId xmlns:a16="http://schemas.microsoft.com/office/drawing/2014/main" id="{EAD49EAE-B0F1-4424-AB54-D98D3E1B7B5E}"/>
                  </a:ext>
                </a:extLst>
              </p14:cNvPr>
              <p14:cNvContentPartPr/>
              <p14:nvPr/>
            </p14:nvContentPartPr>
            <p14:xfrm>
              <a:off x="3466710" y="3028440"/>
              <a:ext cx="360" cy="360"/>
            </p14:xfrm>
          </p:contentPart>
        </mc:Choice>
        <mc:Fallback xmlns="">
          <p:pic>
            <p:nvPicPr>
              <p:cNvPr id="6" name="Freihand 5">
                <a:extLst>
                  <a:ext uri="{FF2B5EF4-FFF2-40B4-BE49-F238E27FC236}">
                    <a16:creationId xmlns:a16="http://schemas.microsoft.com/office/drawing/2014/main" id="{EAD49EAE-B0F1-4424-AB54-D98D3E1B7B5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58070" y="301980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E356F4E3-DB19-48D3-B473-9322C3E20743}"/>
              </a:ext>
            </a:extLst>
          </p:cNvPr>
          <p:cNvGrpSpPr/>
          <p:nvPr/>
        </p:nvGrpSpPr>
        <p:grpSpPr>
          <a:xfrm>
            <a:off x="3657150" y="3419040"/>
            <a:ext cx="360" cy="360"/>
            <a:chOff x="3657150" y="341904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EB2808B1-0FA1-4292-97B7-0CF1BB8C42BB}"/>
                    </a:ext>
                  </a:extLst>
                </p14:cNvPr>
                <p14:cNvContentPartPr/>
                <p14:nvPr/>
              </p14:nvContentPartPr>
              <p14:xfrm>
                <a:off x="3657150" y="3419040"/>
                <a:ext cx="360" cy="360"/>
              </p14:xfrm>
            </p:contentPart>
          </mc:Choice>
          <mc:Fallback xmlns=""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EB2808B1-0FA1-4292-97B7-0CF1BB8C42B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648510" y="34104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Freihand 7">
                  <a:extLst>
                    <a:ext uri="{FF2B5EF4-FFF2-40B4-BE49-F238E27FC236}">
                      <a16:creationId xmlns:a16="http://schemas.microsoft.com/office/drawing/2014/main" id="{5A2DBF17-4304-49AC-B871-83BEAF25CB9A}"/>
                    </a:ext>
                  </a:extLst>
                </p14:cNvPr>
                <p14:cNvContentPartPr/>
                <p14:nvPr/>
              </p14:nvContentPartPr>
              <p14:xfrm>
                <a:off x="3657150" y="3419040"/>
                <a:ext cx="360" cy="360"/>
              </p14:xfrm>
            </p:contentPart>
          </mc:Choice>
          <mc:Fallback xmlns="">
            <p:pic>
              <p:nvPicPr>
                <p:cNvPr id="8" name="Freihand 7">
                  <a:extLst>
                    <a:ext uri="{FF2B5EF4-FFF2-40B4-BE49-F238E27FC236}">
                      <a16:creationId xmlns:a16="http://schemas.microsoft.com/office/drawing/2014/main" id="{5A2DBF17-4304-49AC-B871-83BEAF25CB9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648510" y="34104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Freihand 8">
                  <a:extLst>
                    <a:ext uri="{FF2B5EF4-FFF2-40B4-BE49-F238E27FC236}">
                      <a16:creationId xmlns:a16="http://schemas.microsoft.com/office/drawing/2014/main" id="{C81927AC-4B8F-4679-B36A-1A9A1E9CFCF9}"/>
                    </a:ext>
                  </a:extLst>
                </p14:cNvPr>
                <p14:cNvContentPartPr/>
                <p14:nvPr/>
              </p14:nvContentPartPr>
              <p14:xfrm>
                <a:off x="3657150" y="3419040"/>
                <a:ext cx="360" cy="360"/>
              </p14:xfrm>
            </p:contentPart>
          </mc:Choice>
          <mc:Fallback xmlns="">
            <p:pic>
              <p:nvPicPr>
                <p:cNvPr id="9" name="Freihand 8">
                  <a:extLst>
                    <a:ext uri="{FF2B5EF4-FFF2-40B4-BE49-F238E27FC236}">
                      <a16:creationId xmlns:a16="http://schemas.microsoft.com/office/drawing/2014/main" id="{C81927AC-4B8F-4679-B36A-1A9A1E9CFCF9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648510" y="34104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11F0FEF-9477-4BBF-B7D8-0FA0DC557DA0}"/>
              </a:ext>
            </a:extLst>
          </p:cNvPr>
          <p:cNvGrpSpPr/>
          <p:nvPr/>
        </p:nvGrpSpPr>
        <p:grpSpPr>
          <a:xfrm>
            <a:off x="3180870" y="3990360"/>
            <a:ext cx="360" cy="360"/>
            <a:chOff x="3180870" y="399036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9EA57AF2-D2A8-4A34-B22D-437A4F4CE6AB}"/>
                    </a:ext>
                  </a:extLst>
                </p14:cNvPr>
                <p14:cNvContentPartPr/>
                <p14:nvPr/>
              </p14:nvContentPartPr>
              <p14:xfrm>
                <a:off x="3180870" y="3990360"/>
                <a:ext cx="360" cy="360"/>
              </p14:xfrm>
            </p:contentPart>
          </mc:Choice>
          <mc:Fallback xmlns=""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9EA57AF2-D2A8-4A34-B22D-437A4F4CE6A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172230" y="39817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BA2833EB-495A-4A48-95C5-20501E55F1AB}"/>
                    </a:ext>
                  </a:extLst>
                </p14:cNvPr>
                <p14:cNvContentPartPr/>
                <p14:nvPr/>
              </p14:nvContentPartPr>
              <p14:xfrm>
                <a:off x="3180870" y="3990360"/>
                <a:ext cx="360" cy="360"/>
              </p14:xfrm>
            </p:contentPart>
          </mc:Choice>
          <mc:Fallback xmlns=""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BA2833EB-495A-4A48-95C5-20501E55F1A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172230" y="39817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9C0D9BB9-DC01-4682-A8DE-65AA01834A0A}"/>
                  </a:ext>
                </a:extLst>
              </p14:cNvPr>
              <p14:cNvContentPartPr/>
              <p14:nvPr/>
            </p14:nvContentPartPr>
            <p14:xfrm>
              <a:off x="3618990" y="3809640"/>
              <a:ext cx="360" cy="360"/>
            </p14:xfrm>
          </p:contentPart>
        </mc:Choice>
        <mc:Fallback xmlns=""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9C0D9BB9-DC01-4682-A8DE-65AA01834A0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10350" y="380100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3117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5F020-E797-FF4D-BF0A-BF969EFF3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Zielsetzung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A4C1E-DEBB-6E41-91A0-D4EC45F77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600" dirty="0"/>
              <a:t>Umstellung der technischen WSP-Komponenten</a:t>
            </a:r>
          </a:p>
          <a:p>
            <a:r>
              <a:rPr lang="de-DE" sz="1600" dirty="0"/>
              <a:t>Technologieauswahl entlang föderaler Technologievorgaben und -empfehlungen</a:t>
            </a:r>
          </a:p>
          <a:p>
            <a:pPr lvl="1"/>
            <a:r>
              <a:rPr lang="de-DE" sz="1600" dirty="0"/>
              <a:t>Nutzung von Basisdiensten</a:t>
            </a:r>
          </a:p>
          <a:p>
            <a:r>
              <a:rPr lang="de-DE" sz="1600" dirty="0"/>
              <a:t>Abkehr von proprietärer Jira-Software</a:t>
            </a:r>
          </a:p>
          <a:p>
            <a:r>
              <a:rPr lang="de-DE" sz="1600" dirty="0"/>
              <a:t>Umsetzung von Anforderungen an Barrierefreiheit und Komforterhöhung</a:t>
            </a:r>
          </a:p>
          <a:p>
            <a:r>
              <a:rPr lang="de-DE" sz="1600" dirty="0"/>
              <a:t>NRW ist Mitglied der Mitnutzungsallianz NRW</a:t>
            </a:r>
          </a:p>
          <a:p>
            <a:pPr lvl="1"/>
            <a:r>
              <a:rPr lang="de-DE" sz="1600" dirty="0"/>
              <a:t>Nutzung gleichartiger technischer Infrastruktur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BF6F4-474B-4445-B763-092951388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05521B-C664-3B40-9431-A07952EE0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2</a:t>
            </a:fld>
            <a:endParaRPr lang="de-DE" noProof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766D6BF-6851-4AD3-AC39-86CEAAB94753}"/>
                  </a:ext>
                </a:extLst>
              </p14:cNvPr>
              <p14:cNvContentPartPr/>
              <p14:nvPr/>
            </p14:nvContentPartPr>
            <p14:xfrm>
              <a:off x="3962070" y="2628480"/>
              <a:ext cx="360" cy="36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766D6BF-6851-4AD3-AC39-86CEAAB9475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53430" y="261984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A3360FEB-46C0-4ABC-967C-404B6EFD18E4}"/>
              </a:ext>
            </a:extLst>
          </p:cNvPr>
          <p:cNvGrpSpPr/>
          <p:nvPr/>
        </p:nvGrpSpPr>
        <p:grpSpPr>
          <a:xfrm>
            <a:off x="4838310" y="3199800"/>
            <a:ext cx="360" cy="360"/>
            <a:chOff x="4838310" y="319980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31BCC18D-F076-4B38-A4EA-FC299AF377B2}"/>
                    </a:ext>
                  </a:extLst>
                </p14:cNvPr>
                <p14:cNvContentPartPr/>
                <p14:nvPr/>
              </p14:nvContentPartPr>
              <p14:xfrm>
                <a:off x="4838310" y="3199800"/>
                <a:ext cx="360" cy="360"/>
              </p14:xfrm>
            </p:contentPart>
          </mc:Choice>
          <mc:Fallback xmlns=""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31BCC18D-F076-4B38-A4EA-FC299AF377B2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829670" y="31911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86D57DBF-F671-4CF8-89FE-C7BFFC3DCDB4}"/>
                    </a:ext>
                  </a:extLst>
                </p14:cNvPr>
                <p14:cNvContentPartPr/>
                <p14:nvPr/>
              </p14:nvContentPartPr>
              <p14:xfrm>
                <a:off x="4838310" y="3199800"/>
                <a:ext cx="360" cy="360"/>
              </p14:xfrm>
            </p:contentPart>
          </mc:Choice>
          <mc:Fallback xmlns=""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86D57DBF-F671-4CF8-89FE-C7BFFC3DCDB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829670" y="31911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6348F1A4-85C6-41B1-A02D-E3AF358633E7}"/>
                  </a:ext>
                </a:extLst>
              </p14:cNvPr>
              <p14:cNvContentPartPr/>
              <p14:nvPr/>
            </p14:nvContentPartPr>
            <p14:xfrm>
              <a:off x="6162390" y="3523800"/>
              <a:ext cx="360" cy="360"/>
            </p14:xfrm>
          </p:contentPart>
        </mc:Choice>
        <mc:Fallback xmlns=""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6348F1A4-85C6-41B1-A02D-E3AF358633E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53750" y="351516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06FA0341-0619-4B55-BD74-3F5B2B918A42}"/>
              </a:ext>
            </a:extLst>
          </p:cNvPr>
          <p:cNvGrpSpPr/>
          <p:nvPr/>
        </p:nvGrpSpPr>
        <p:grpSpPr>
          <a:xfrm>
            <a:off x="4000230" y="3666720"/>
            <a:ext cx="360" cy="360"/>
            <a:chOff x="4000230" y="366672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A3C33698-BB8E-49C5-A971-50B4A14D1314}"/>
                    </a:ext>
                  </a:extLst>
                </p14:cNvPr>
                <p14:cNvContentPartPr/>
                <p14:nvPr/>
              </p14:nvContentPartPr>
              <p14:xfrm>
                <a:off x="4000230" y="3666720"/>
                <a:ext cx="360" cy="360"/>
              </p14:xfrm>
            </p:contentPart>
          </mc:Choice>
          <mc:Fallback xmlns=""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A3C33698-BB8E-49C5-A971-50B4A14D131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91590" y="36580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CD6AE9D3-4A03-4F11-A129-AFA3F63ED378}"/>
                    </a:ext>
                  </a:extLst>
                </p14:cNvPr>
                <p14:cNvContentPartPr/>
                <p14:nvPr/>
              </p14:nvContentPartPr>
              <p14:xfrm>
                <a:off x="4000230" y="3666720"/>
                <a:ext cx="360" cy="360"/>
              </p14:xfrm>
            </p:contentPart>
          </mc:Choice>
          <mc:Fallback xmlns=""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CD6AE9D3-4A03-4F11-A129-AFA3F63ED37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91590" y="36580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6" name="Freeform 15">
            <a:extLst>
              <a:ext uri="{FF2B5EF4-FFF2-40B4-BE49-F238E27FC236}">
                <a16:creationId xmlns:a16="http://schemas.microsoft.com/office/drawing/2014/main" id="{56EB787A-0079-4FD9-9BBB-83154A2515DE}"/>
              </a:ext>
            </a:extLst>
          </p:cNvPr>
          <p:cNvSpPr>
            <a:spLocks/>
          </p:cNvSpPr>
          <p:nvPr/>
        </p:nvSpPr>
        <p:spPr bwMode="gray">
          <a:xfrm>
            <a:off x="531514" y="2241311"/>
            <a:ext cx="1835644" cy="1832860"/>
          </a:xfrm>
          <a:custGeom>
            <a:avLst/>
            <a:gdLst>
              <a:gd name="T0" fmla="*/ 703 w 722"/>
              <a:gd name="T1" fmla="*/ 344 h 721"/>
              <a:gd name="T2" fmla="*/ 718 w 722"/>
              <a:gd name="T3" fmla="*/ 301 h 721"/>
              <a:gd name="T4" fmla="*/ 667 w 722"/>
              <a:gd name="T5" fmla="*/ 263 h 721"/>
              <a:gd name="T6" fmla="*/ 675 w 722"/>
              <a:gd name="T7" fmla="*/ 223 h 721"/>
              <a:gd name="T8" fmla="*/ 673 w 722"/>
              <a:gd name="T9" fmla="*/ 177 h 721"/>
              <a:gd name="T10" fmla="*/ 612 w 722"/>
              <a:gd name="T11" fmla="*/ 159 h 721"/>
              <a:gd name="T12" fmla="*/ 603 w 722"/>
              <a:gd name="T13" fmla="*/ 118 h 721"/>
              <a:gd name="T14" fmla="*/ 585 w 722"/>
              <a:gd name="T15" fmla="*/ 76 h 721"/>
              <a:gd name="T16" fmla="*/ 522 w 722"/>
              <a:gd name="T17" fmla="*/ 82 h 721"/>
              <a:gd name="T18" fmla="*/ 499 w 722"/>
              <a:gd name="T19" fmla="*/ 48 h 721"/>
              <a:gd name="T20" fmla="*/ 468 w 722"/>
              <a:gd name="T21" fmla="*/ 15 h 721"/>
              <a:gd name="T22" fmla="*/ 411 w 722"/>
              <a:gd name="T23" fmla="*/ 42 h 721"/>
              <a:gd name="T24" fmla="*/ 377 w 722"/>
              <a:gd name="T25" fmla="*/ 19 h 721"/>
              <a:gd name="T26" fmla="*/ 335 w 722"/>
              <a:gd name="T27" fmla="*/ 0 h 721"/>
              <a:gd name="T28" fmla="*/ 293 w 722"/>
              <a:gd name="T29" fmla="*/ 46 h 721"/>
              <a:gd name="T30" fmla="*/ 253 w 722"/>
              <a:gd name="T31" fmla="*/ 36 h 721"/>
              <a:gd name="T32" fmla="*/ 206 w 722"/>
              <a:gd name="T33" fmla="*/ 33 h 721"/>
              <a:gd name="T34" fmla="*/ 184 w 722"/>
              <a:gd name="T35" fmla="*/ 93 h 721"/>
              <a:gd name="T36" fmla="*/ 143 w 722"/>
              <a:gd name="T37" fmla="*/ 97 h 721"/>
              <a:gd name="T38" fmla="*/ 98 w 722"/>
              <a:gd name="T39" fmla="*/ 111 h 721"/>
              <a:gd name="T40" fmla="*/ 98 w 722"/>
              <a:gd name="T41" fmla="*/ 175 h 721"/>
              <a:gd name="T42" fmla="*/ 62 w 722"/>
              <a:gd name="T43" fmla="*/ 195 h 721"/>
              <a:gd name="T44" fmla="*/ 27 w 722"/>
              <a:gd name="T45" fmla="*/ 223 h 721"/>
              <a:gd name="T46" fmla="*/ 49 w 722"/>
              <a:gd name="T47" fmla="*/ 281 h 721"/>
              <a:gd name="T48" fmla="*/ 24 w 722"/>
              <a:gd name="T49" fmla="*/ 313 h 721"/>
              <a:gd name="T50" fmla="*/ 0 w 722"/>
              <a:gd name="T51" fmla="*/ 353 h 721"/>
              <a:gd name="T52" fmla="*/ 42 w 722"/>
              <a:gd name="T53" fmla="*/ 400 h 721"/>
              <a:gd name="T54" fmla="*/ 28 w 722"/>
              <a:gd name="T55" fmla="*/ 439 h 721"/>
              <a:gd name="T56" fmla="*/ 21 w 722"/>
              <a:gd name="T57" fmla="*/ 483 h 721"/>
              <a:gd name="T58" fmla="*/ 77 w 722"/>
              <a:gd name="T59" fmla="*/ 513 h 721"/>
              <a:gd name="T60" fmla="*/ 79 w 722"/>
              <a:gd name="T61" fmla="*/ 554 h 721"/>
              <a:gd name="T62" fmla="*/ 89 w 722"/>
              <a:gd name="T63" fmla="*/ 599 h 721"/>
              <a:gd name="T64" fmla="*/ 152 w 722"/>
              <a:gd name="T65" fmla="*/ 605 h 721"/>
              <a:gd name="T66" fmla="*/ 169 w 722"/>
              <a:gd name="T67" fmla="*/ 642 h 721"/>
              <a:gd name="T68" fmla="*/ 193 w 722"/>
              <a:gd name="T69" fmla="*/ 681 h 721"/>
              <a:gd name="T70" fmla="*/ 254 w 722"/>
              <a:gd name="T71" fmla="*/ 665 h 721"/>
              <a:gd name="T72" fmla="*/ 282 w 722"/>
              <a:gd name="T73" fmla="*/ 693 h 721"/>
              <a:gd name="T74" fmla="*/ 320 w 722"/>
              <a:gd name="T75" fmla="*/ 720 h 721"/>
              <a:gd name="T76" fmla="*/ 371 w 722"/>
              <a:gd name="T77" fmla="*/ 683 h 721"/>
              <a:gd name="T78" fmla="*/ 408 w 722"/>
              <a:gd name="T79" fmla="*/ 699 h 721"/>
              <a:gd name="T80" fmla="*/ 453 w 722"/>
              <a:gd name="T81" fmla="*/ 711 h 721"/>
              <a:gd name="T82" fmla="*/ 488 w 722"/>
              <a:gd name="T83" fmla="*/ 657 h 721"/>
              <a:gd name="T84" fmla="*/ 528 w 722"/>
              <a:gd name="T85" fmla="*/ 659 h 721"/>
              <a:gd name="T86" fmla="*/ 573 w 722"/>
              <a:gd name="T87" fmla="*/ 654 h 721"/>
              <a:gd name="T88" fmla="*/ 585 w 722"/>
              <a:gd name="T89" fmla="*/ 591 h 721"/>
              <a:gd name="T90" fmla="*/ 624 w 722"/>
              <a:gd name="T91" fmla="*/ 579 h 721"/>
              <a:gd name="T92" fmla="*/ 666 w 722"/>
              <a:gd name="T93" fmla="*/ 557 h 721"/>
              <a:gd name="T94" fmla="*/ 654 w 722"/>
              <a:gd name="T95" fmla="*/ 495 h 721"/>
              <a:gd name="T96" fmla="*/ 685 w 722"/>
              <a:gd name="T97" fmla="*/ 468 h 721"/>
              <a:gd name="T98" fmla="*/ 715 w 722"/>
              <a:gd name="T99" fmla="*/ 434 h 721"/>
              <a:gd name="T100" fmla="*/ 682 w 722"/>
              <a:gd name="T101" fmla="*/ 38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22" h="721">
                <a:moveTo>
                  <a:pt x="703" y="376"/>
                </a:moveTo>
                <a:lnTo>
                  <a:pt x="722" y="368"/>
                </a:lnTo>
                <a:lnTo>
                  <a:pt x="722" y="353"/>
                </a:lnTo>
                <a:lnTo>
                  <a:pt x="703" y="344"/>
                </a:lnTo>
                <a:lnTo>
                  <a:pt x="682" y="341"/>
                </a:lnTo>
                <a:lnTo>
                  <a:pt x="681" y="320"/>
                </a:lnTo>
                <a:lnTo>
                  <a:pt x="700" y="313"/>
                </a:lnTo>
                <a:lnTo>
                  <a:pt x="718" y="301"/>
                </a:lnTo>
                <a:lnTo>
                  <a:pt x="715" y="286"/>
                </a:lnTo>
                <a:lnTo>
                  <a:pt x="694" y="281"/>
                </a:lnTo>
                <a:lnTo>
                  <a:pt x="673" y="281"/>
                </a:lnTo>
                <a:lnTo>
                  <a:pt x="667" y="263"/>
                </a:lnTo>
                <a:lnTo>
                  <a:pt x="685" y="251"/>
                </a:lnTo>
                <a:lnTo>
                  <a:pt x="702" y="236"/>
                </a:lnTo>
                <a:lnTo>
                  <a:pt x="696" y="223"/>
                </a:lnTo>
                <a:lnTo>
                  <a:pt x="675" y="223"/>
                </a:lnTo>
                <a:lnTo>
                  <a:pt x="654" y="226"/>
                </a:lnTo>
                <a:lnTo>
                  <a:pt x="645" y="208"/>
                </a:lnTo>
                <a:lnTo>
                  <a:pt x="660" y="195"/>
                </a:lnTo>
                <a:lnTo>
                  <a:pt x="673" y="177"/>
                </a:lnTo>
                <a:lnTo>
                  <a:pt x="666" y="163"/>
                </a:lnTo>
                <a:lnTo>
                  <a:pt x="643" y="168"/>
                </a:lnTo>
                <a:lnTo>
                  <a:pt x="624" y="175"/>
                </a:lnTo>
                <a:lnTo>
                  <a:pt x="612" y="159"/>
                </a:lnTo>
                <a:lnTo>
                  <a:pt x="624" y="142"/>
                </a:lnTo>
                <a:lnTo>
                  <a:pt x="634" y="123"/>
                </a:lnTo>
                <a:lnTo>
                  <a:pt x="624" y="111"/>
                </a:lnTo>
                <a:lnTo>
                  <a:pt x="603" y="118"/>
                </a:lnTo>
                <a:lnTo>
                  <a:pt x="585" y="130"/>
                </a:lnTo>
                <a:lnTo>
                  <a:pt x="570" y="117"/>
                </a:lnTo>
                <a:lnTo>
                  <a:pt x="580" y="97"/>
                </a:lnTo>
                <a:lnTo>
                  <a:pt x="585" y="76"/>
                </a:lnTo>
                <a:lnTo>
                  <a:pt x="573" y="67"/>
                </a:lnTo>
                <a:lnTo>
                  <a:pt x="555" y="78"/>
                </a:lnTo>
                <a:lnTo>
                  <a:pt x="538" y="93"/>
                </a:lnTo>
                <a:lnTo>
                  <a:pt x="522" y="82"/>
                </a:lnTo>
                <a:lnTo>
                  <a:pt x="528" y="61"/>
                </a:lnTo>
                <a:lnTo>
                  <a:pt x="529" y="40"/>
                </a:lnTo>
                <a:lnTo>
                  <a:pt x="516" y="33"/>
                </a:lnTo>
                <a:lnTo>
                  <a:pt x="499" y="48"/>
                </a:lnTo>
                <a:lnTo>
                  <a:pt x="488" y="64"/>
                </a:lnTo>
                <a:lnTo>
                  <a:pt x="468" y="57"/>
                </a:lnTo>
                <a:lnTo>
                  <a:pt x="470" y="36"/>
                </a:lnTo>
                <a:lnTo>
                  <a:pt x="468" y="15"/>
                </a:lnTo>
                <a:lnTo>
                  <a:pt x="453" y="10"/>
                </a:lnTo>
                <a:lnTo>
                  <a:pt x="440" y="28"/>
                </a:lnTo>
                <a:lnTo>
                  <a:pt x="431" y="46"/>
                </a:lnTo>
                <a:lnTo>
                  <a:pt x="411" y="42"/>
                </a:lnTo>
                <a:lnTo>
                  <a:pt x="408" y="22"/>
                </a:lnTo>
                <a:lnTo>
                  <a:pt x="402" y="1"/>
                </a:lnTo>
                <a:lnTo>
                  <a:pt x="387" y="0"/>
                </a:lnTo>
                <a:lnTo>
                  <a:pt x="377" y="19"/>
                </a:lnTo>
                <a:lnTo>
                  <a:pt x="371" y="39"/>
                </a:lnTo>
                <a:lnTo>
                  <a:pt x="351" y="39"/>
                </a:lnTo>
                <a:lnTo>
                  <a:pt x="345" y="19"/>
                </a:lnTo>
                <a:lnTo>
                  <a:pt x="335" y="0"/>
                </a:lnTo>
                <a:lnTo>
                  <a:pt x="320" y="1"/>
                </a:lnTo>
                <a:lnTo>
                  <a:pt x="314" y="22"/>
                </a:lnTo>
                <a:lnTo>
                  <a:pt x="312" y="42"/>
                </a:lnTo>
                <a:lnTo>
                  <a:pt x="293" y="46"/>
                </a:lnTo>
                <a:lnTo>
                  <a:pt x="282" y="28"/>
                </a:lnTo>
                <a:lnTo>
                  <a:pt x="269" y="10"/>
                </a:lnTo>
                <a:lnTo>
                  <a:pt x="256" y="15"/>
                </a:lnTo>
                <a:lnTo>
                  <a:pt x="253" y="36"/>
                </a:lnTo>
                <a:lnTo>
                  <a:pt x="254" y="57"/>
                </a:lnTo>
                <a:lnTo>
                  <a:pt x="236" y="64"/>
                </a:lnTo>
                <a:lnTo>
                  <a:pt x="223" y="48"/>
                </a:lnTo>
                <a:lnTo>
                  <a:pt x="206" y="33"/>
                </a:lnTo>
                <a:lnTo>
                  <a:pt x="193" y="40"/>
                </a:lnTo>
                <a:lnTo>
                  <a:pt x="196" y="61"/>
                </a:lnTo>
                <a:lnTo>
                  <a:pt x="200" y="82"/>
                </a:lnTo>
                <a:lnTo>
                  <a:pt x="184" y="93"/>
                </a:lnTo>
                <a:lnTo>
                  <a:pt x="169" y="78"/>
                </a:lnTo>
                <a:lnTo>
                  <a:pt x="149" y="67"/>
                </a:lnTo>
                <a:lnTo>
                  <a:pt x="137" y="76"/>
                </a:lnTo>
                <a:lnTo>
                  <a:pt x="143" y="97"/>
                </a:lnTo>
                <a:lnTo>
                  <a:pt x="152" y="117"/>
                </a:lnTo>
                <a:lnTo>
                  <a:pt x="137" y="130"/>
                </a:lnTo>
                <a:lnTo>
                  <a:pt x="119" y="118"/>
                </a:lnTo>
                <a:lnTo>
                  <a:pt x="98" y="111"/>
                </a:lnTo>
                <a:lnTo>
                  <a:pt x="89" y="123"/>
                </a:lnTo>
                <a:lnTo>
                  <a:pt x="98" y="142"/>
                </a:lnTo>
                <a:lnTo>
                  <a:pt x="110" y="159"/>
                </a:lnTo>
                <a:lnTo>
                  <a:pt x="98" y="175"/>
                </a:lnTo>
                <a:lnTo>
                  <a:pt x="79" y="168"/>
                </a:lnTo>
                <a:lnTo>
                  <a:pt x="58" y="163"/>
                </a:lnTo>
                <a:lnTo>
                  <a:pt x="51" y="177"/>
                </a:lnTo>
                <a:lnTo>
                  <a:pt x="62" y="195"/>
                </a:lnTo>
                <a:lnTo>
                  <a:pt x="77" y="208"/>
                </a:lnTo>
                <a:lnTo>
                  <a:pt x="68" y="226"/>
                </a:lnTo>
                <a:lnTo>
                  <a:pt x="49" y="223"/>
                </a:lnTo>
                <a:lnTo>
                  <a:pt x="27" y="223"/>
                </a:lnTo>
                <a:lnTo>
                  <a:pt x="21" y="236"/>
                </a:lnTo>
                <a:lnTo>
                  <a:pt x="37" y="251"/>
                </a:lnTo>
                <a:lnTo>
                  <a:pt x="55" y="263"/>
                </a:lnTo>
                <a:lnTo>
                  <a:pt x="49" y="281"/>
                </a:lnTo>
                <a:lnTo>
                  <a:pt x="28" y="281"/>
                </a:lnTo>
                <a:lnTo>
                  <a:pt x="7" y="286"/>
                </a:lnTo>
                <a:lnTo>
                  <a:pt x="4" y="301"/>
                </a:lnTo>
                <a:lnTo>
                  <a:pt x="24" y="313"/>
                </a:lnTo>
                <a:lnTo>
                  <a:pt x="42" y="320"/>
                </a:lnTo>
                <a:lnTo>
                  <a:pt x="40" y="341"/>
                </a:lnTo>
                <a:lnTo>
                  <a:pt x="21" y="344"/>
                </a:lnTo>
                <a:lnTo>
                  <a:pt x="0" y="353"/>
                </a:lnTo>
                <a:lnTo>
                  <a:pt x="0" y="368"/>
                </a:lnTo>
                <a:lnTo>
                  <a:pt x="21" y="376"/>
                </a:lnTo>
                <a:lnTo>
                  <a:pt x="40" y="380"/>
                </a:lnTo>
                <a:lnTo>
                  <a:pt x="42" y="400"/>
                </a:lnTo>
                <a:lnTo>
                  <a:pt x="24" y="407"/>
                </a:lnTo>
                <a:lnTo>
                  <a:pt x="4" y="419"/>
                </a:lnTo>
                <a:lnTo>
                  <a:pt x="7" y="434"/>
                </a:lnTo>
                <a:lnTo>
                  <a:pt x="28" y="439"/>
                </a:lnTo>
                <a:lnTo>
                  <a:pt x="49" y="439"/>
                </a:lnTo>
                <a:lnTo>
                  <a:pt x="55" y="458"/>
                </a:lnTo>
                <a:lnTo>
                  <a:pt x="37" y="468"/>
                </a:lnTo>
                <a:lnTo>
                  <a:pt x="21" y="483"/>
                </a:lnTo>
                <a:lnTo>
                  <a:pt x="27" y="498"/>
                </a:lnTo>
                <a:lnTo>
                  <a:pt x="49" y="498"/>
                </a:lnTo>
                <a:lnTo>
                  <a:pt x="68" y="495"/>
                </a:lnTo>
                <a:lnTo>
                  <a:pt x="77" y="513"/>
                </a:lnTo>
                <a:lnTo>
                  <a:pt x="62" y="527"/>
                </a:lnTo>
                <a:lnTo>
                  <a:pt x="51" y="545"/>
                </a:lnTo>
                <a:lnTo>
                  <a:pt x="58" y="557"/>
                </a:lnTo>
                <a:lnTo>
                  <a:pt x="79" y="554"/>
                </a:lnTo>
                <a:lnTo>
                  <a:pt x="98" y="546"/>
                </a:lnTo>
                <a:lnTo>
                  <a:pt x="110" y="563"/>
                </a:lnTo>
                <a:lnTo>
                  <a:pt x="98" y="579"/>
                </a:lnTo>
                <a:lnTo>
                  <a:pt x="89" y="599"/>
                </a:lnTo>
                <a:lnTo>
                  <a:pt x="98" y="609"/>
                </a:lnTo>
                <a:lnTo>
                  <a:pt x="119" y="602"/>
                </a:lnTo>
                <a:lnTo>
                  <a:pt x="137" y="591"/>
                </a:lnTo>
                <a:lnTo>
                  <a:pt x="152" y="605"/>
                </a:lnTo>
                <a:lnTo>
                  <a:pt x="143" y="623"/>
                </a:lnTo>
                <a:lnTo>
                  <a:pt x="137" y="645"/>
                </a:lnTo>
                <a:lnTo>
                  <a:pt x="149" y="654"/>
                </a:lnTo>
                <a:lnTo>
                  <a:pt x="169" y="642"/>
                </a:lnTo>
                <a:lnTo>
                  <a:pt x="184" y="629"/>
                </a:lnTo>
                <a:lnTo>
                  <a:pt x="200" y="639"/>
                </a:lnTo>
                <a:lnTo>
                  <a:pt x="196" y="659"/>
                </a:lnTo>
                <a:lnTo>
                  <a:pt x="193" y="681"/>
                </a:lnTo>
                <a:lnTo>
                  <a:pt x="206" y="687"/>
                </a:lnTo>
                <a:lnTo>
                  <a:pt x="223" y="674"/>
                </a:lnTo>
                <a:lnTo>
                  <a:pt x="236" y="657"/>
                </a:lnTo>
                <a:lnTo>
                  <a:pt x="254" y="665"/>
                </a:lnTo>
                <a:lnTo>
                  <a:pt x="253" y="684"/>
                </a:lnTo>
                <a:lnTo>
                  <a:pt x="256" y="707"/>
                </a:lnTo>
                <a:lnTo>
                  <a:pt x="269" y="711"/>
                </a:lnTo>
                <a:lnTo>
                  <a:pt x="282" y="693"/>
                </a:lnTo>
                <a:lnTo>
                  <a:pt x="293" y="675"/>
                </a:lnTo>
                <a:lnTo>
                  <a:pt x="312" y="678"/>
                </a:lnTo>
                <a:lnTo>
                  <a:pt x="314" y="699"/>
                </a:lnTo>
                <a:lnTo>
                  <a:pt x="320" y="720"/>
                </a:lnTo>
                <a:lnTo>
                  <a:pt x="335" y="721"/>
                </a:lnTo>
                <a:lnTo>
                  <a:pt x="345" y="702"/>
                </a:lnTo>
                <a:lnTo>
                  <a:pt x="351" y="683"/>
                </a:lnTo>
                <a:lnTo>
                  <a:pt x="371" y="683"/>
                </a:lnTo>
                <a:lnTo>
                  <a:pt x="377" y="702"/>
                </a:lnTo>
                <a:lnTo>
                  <a:pt x="387" y="721"/>
                </a:lnTo>
                <a:lnTo>
                  <a:pt x="402" y="720"/>
                </a:lnTo>
                <a:lnTo>
                  <a:pt x="408" y="699"/>
                </a:lnTo>
                <a:lnTo>
                  <a:pt x="411" y="678"/>
                </a:lnTo>
                <a:lnTo>
                  <a:pt x="431" y="675"/>
                </a:lnTo>
                <a:lnTo>
                  <a:pt x="440" y="693"/>
                </a:lnTo>
                <a:lnTo>
                  <a:pt x="453" y="711"/>
                </a:lnTo>
                <a:lnTo>
                  <a:pt x="468" y="707"/>
                </a:lnTo>
                <a:lnTo>
                  <a:pt x="470" y="684"/>
                </a:lnTo>
                <a:lnTo>
                  <a:pt x="468" y="665"/>
                </a:lnTo>
                <a:lnTo>
                  <a:pt x="488" y="657"/>
                </a:lnTo>
                <a:lnTo>
                  <a:pt x="499" y="674"/>
                </a:lnTo>
                <a:lnTo>
                  <a:pt x="516" y="687"/>
                </a:lnTo>
                <a:lnTo>
                  <a:pt x="529" y="681"/>
                </a:lnTo>
                <a:lnTo>
                  <a:pt x="528" y="659"/>
                </a:lnTo>
                <a:lnTo>
                  <a:pt x="522" y="639"/>
                </a:lnTo>
                <a:lnTo>
                  <a:pt x="538" y="629"/>
                </a:lnTo>
                <a:lnTo>
                  <a:pt x="555" y="642"/>
                </a:lnTo>
                <a:lnTo>
                  <a:pt x="573" y="654"/>
                </a:lnTo>
                <a:lnTo>
                  <a:pt x="585" y="645"/>
                </a:lnTo>
                <a:lnTo>
                  <a:pt x="580" y="623"/>
                </a:lnTo>
                <a:lnTo>
                  <a:pt x="570" y="605"/>
                </a:lnTo>
                <a:lnTo>
                  <a:pt x="585" y="591"/>
                </a:lnTo>
                <a:lnTo>
                  <a:pt x="603" y="602"/>
                </a:lnTo>
                <a:lnTo>
                  <a:pt x="624" y="609"/>
                </a:lnTo>
                <a:lnTo>
                  <a:pt x="634" y="599"/>
                </a:lnTo>
                <a:lnTo>
                  <a:pt x="624" y="579"/>
                </a:lnTo>
                <a:lnTo>
                  <a:pt x="612" y="563"/>
                </a:lnTo>
                <a:lnTo>
                  <a:pt x="624" y="546"/>
                </a:lnTo>
                <a:lnTo>
                  <a:pt x="643" y="554"/>
                </a:lnTo>
                <a:lnTo>
                  <a:pt x="666" y="557"/>
                </a:lnTo>
                <a:lnTo>
                  <a:pt x="673" y="545"/>
                </a:lnTo>
                <a:lnTo>
                  <a:pt x="660" y="527"/>
                </a:lnTo>
                <a:lnTo>
                  <a:pt x="645" y="513"/>
                </a:lnTo>
                <a:lnTo>
                  <a:pt x="654" y="495"/>
                </a:lnTo>
                <a:lnTo>
                  <a:pt x="675" y="498"/>
                </a:lnTo>
                <a:lnTo>
                  <a:pt x="696" y="498"/>
                </a:lnTo>
                <a:lnTo>
                  <a:pt x="702" y="483"/>
                </a:lnTo>
                <a:lnTo>
                  <a:pt x="685" y="468"/>
                </a:lnTo>
                <a:lnTo>
                  <a:pt x="667" y="458"/>
                </a:lnTo>
                <a:lnTo>
                  <a:pt x="673" y="439"/>
                </a:lnTo>
                <a:lnTo>
                  <a:pt x="694" y="439"/>
                </a:lnTo>
                <a:lnTo>
                  <a:pt x="715" y="434"/>
                </a:lnTo>
                <a:lnTo>
                  <a:pt x="718" y="419"/>
                </a:lnTo>
                <a:lnTo>
                  <a:pt x="700" y="407"/>
                </a:lnTo>
                <a:lnTo>
                  <a:pt x="681" y="400"/>
                </a:lnTo>
                <a:lnTo>
                  <a:pt x="682" y="380"/>
                </a:lnTo>
                <a:lnTo>
                  <a:pt x="703" y="376"/>
                </a:lnTo>
                <a:close/>
              </a:path>
            </a:pathLst>
          </a:custGeom>
          <a:solidFill>
            <a:srgbClr val="3498DB">
              <a:lumMod val="5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2C5F5C4-D41A-4F47-B4F7-A9C25E871E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7755" y="2619275"/>
            <a:ext cx="1047445" cy="10474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061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A186-2F91-1542-A227-266B2A72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Neukonfiguration mit Empfangsclient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15522-3B4E-3447-86AD-9704233DA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Antragsdatenübertragung erfolgt</a:t>
            </a:r>
          </a:p>
          <a:p>
            <a:pPr lvl="1"/>
            <a:r>
              <a:rPr lang="de-DE" dirty="0"/>
              <a:t>in ein Fachverfahren</a:t>
            </a:r>
          </a:p>
          <a:p>
            <a:pPr lvl="1"/>
            <a:r>
              <a:rPr lang="de-DE" dirty="0"/>
              <a:t>in den Empfangsclient. Antragsverwaltung erfolgt browserbasiert ansteuerbar im Empfangsclient+.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26C06-EC69-644B-A999-55977904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3</a:t>
            </a:fld>
            <a:endParaRPr lang="de-DE" noProof="0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69070EF-ED51-48D9-B047-9712EAE95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165" y="1051904"/>
            <a:ext cx="7807585" cy="568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4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Ende-zu-Ende-Betrachtung – unsere Fokusthemen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5526087" cy="3612517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Umgebung der Online-Dienst-Bereitstellung</a:t>
            </a:r>
          </a:p>
          <a:p>
            <a:r>
              <a:rPr lang="de-DE" dirty="0"/>
              <a:t>Zuständigkeitsfindung</a:t>
            </a:r>
          </a:p>
          <a:p>
            <a:r>
              <a:rPr lang="de-DE" dirty="0"/>
              <a:t>Authentifizierung/IAM mittels </a:t>
            </a:r>
            <a:r>
              <a:rPr lang="de-DE" dirty="0" err="1"/>
              <a:t>Governikus</a:t>
            </a:r>
            <a:r>
              <a:rPr lang="de-DE" dirty="0"/>
              <a:t> ID Mercury</a:t>
            </a:r>
          </a:p>
          <a:p>
            <a:r>
              <a:rPr lang="de-DE" dirty="0"/>
              <a:t>Bezahlung über </a:t>
            </a:r>
            <a:r>
              <a:rPr lang="de-DE" dirty="0" err="1"/>
              <a:t>XBezahldienste</a:t>
            </a:r>
            <a:endParaRPr lang="de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3532A-D905-E8A3-9AB9-C1202D19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4</a:t>
            </a:fld>
            <a:endParaRPr lang="de-DE" noProof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D56CB55-4543-489F-8930-6A98E32E6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62" y="2473488"/>
            <a:ext cx="11820525" cy="146597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62FCFE5-8760-4D9F-AD2A-09F29D8741AB}"/>
              </a:ext>
            </a:extLst>
          </p:cNvPr>
          <p:cNvSpPr txBox="1">
            <a:spLocks/>
          </p:cNvSpPr>
          <p:nvPr/>
        </p:nvSpPr>
        <p:spPr>
          <a:xfrm>
            <a:off x="6438902" y="2550695"/>
            <a:ext cx="5519734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1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08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9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35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80000"/>
              <a:buFont typeface="Wingdings" pitchFamily="2" charset="2"/>
              <a:buChar char="§"/>
              <a:tabLst/>
              <a:defRPr lang="de-DE" sz="1700" b="0" i="0" kern="1200" baseline="0" noProof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62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70000"/>
              <a:buFont typeface="Wingdings" pitchFamily="2" charset="2"/>
              <a:buChar char="§"/>
              <a:tabLst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89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60000"/>
              <a:buFont typeface="Wingdings" pitchFamily="2" charset="2"/>
              <a:buChar char="§"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1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50000"/>
              <a:buFont typeface="Wingdings" pitchFamily="2" charset="2"/>
              <a:buChar char="§"/>
              <a:defRPr sz="1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Abrufe Registerdaten</a:t>
            </a:r>
          </a:p>
          <a:p>
            <a:r>
              <a:rPr lang="de-DE" dirty="0"/>
              <a:t>Routing über FIT-Connect / OSCI/XTA2</a:t>
            </a:r>
          </a:p>
          <a:p>
            <a:r>
              <a:rPr lang="de-DE" dirty="0"/>
              <a:t>Empfangsclient+</a:t>
            </a:r>
          </a:p>
          <a:p>
            <a:r>
              <a:rPr lang="de-DE" dirty="0"/>
              <a:t>Fachverfahrensanbindungen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8" name="Freihand 17">
                <a:extLst>
                  <a:ext uri="{FF2B5EF4-FFF2-40B4-BE49-F238E27FC236}">
                    <a16:creationId xmlns:a16="http://schemas.microsoft.com/office/drawing/2014/main" id="{6B31C660-54A8-4E89-BEB6-90E615608E2D}"/>
                  </a:ext>
                </a:extLst>
              </p14:cNvPr>
              <p14:cNvContentPartPr/>
              <p14:nvPr/>
            </p14:nvContentPartPr>
            <p14:xfrm>
              <a:off x="8943750" y="2942760"/>
              <a:ext cx="360" cy="360"/>
            </p14:xfrm>
          </p:contentPart>
        </mc:Choice>
        <mc:Fallback xmlns="">
          <p:pic>
            <p:nvPicPr>
              <p:cNvPr id="18" name="Freihand 17">
                <a:extLst>
                  <a:ext uri="{FF2B5EF4-FFF2-40B4-BE49-F238E27FC236}">
                    <a16:creationId xmlns:a16="http://schemas.microsoft.com/office/drawing/2014/main" id="{6B31C660-54A8-4E89-BEB6-90E615608E2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35110" y="293412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2985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5F020-E797-FF4D-BF0A-BF969EFF3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A4C1E-DEBB-6E41-91A0-D4EC45F77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Abschließende Ausarbeitung technischer Optionen</a:t>
            </a:r>
          </a:p>
          <a:p>
            <a:r>
              <a:rPr lang="de-DE" dirty="0"/>
              <a:t>Identifizierung aller relevanter Stakeholder</a:t>
            </a:r>
          </a:p>
          <a:p>
            <a:r>
              <a:rPr lang="de-DE" dirty="0"/>
              <a:t>Fixierung des Projekt- bzw. Meilensteinplans</a:t>
            </a:r>
          </a:p>
          <a:p>
            <a:pPr lvl="1"/>
            <a:r>
              <a:rPr lang="de-DE" dirty="0"/>
              <a:t>Priorisierung Online-Dienste</a:t>
            </a:r>
          </a:p>
          <a:p>
            <a:pPr lvl="1"/>
            <a:r>
              <a:rPr lang="de-DE" dirty="0"/>
              <a:t>Ansprache der Beteiligten</a:t>
            </a:r>
          </a:p>
          <a:p>
            <a:pPr lvl="1"/>
            <a:r>
              <a:rPr lang="de-DE" dirty="0"/>
              <a:t>Terminierung von Schulungen</a:t>
            </a:r>
          </a:p>
          <a:p>
            <a:pPr lvl="1"/>
            <a:r>
              <a:rPr lang="de-DE" dirty="0"/>
              <a:t>Terminierung technischer Wechsel</a:t>
            </a:r>
          </a:p>
          <a:p>
            <a:pPr lvl="1"/>
            <a:endParaRPr lang="de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BF6F4-474B-4445-B763-092951388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05521B-C664-3B40-9431-A07952EE0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5</a:t>
            </a:fld>
            <a:endParaRPr lang="de-DE" noProof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6766D6BF-6851-4AD3-AC39-86CEAAB94753}"/>
                  </a:ext>
                </a:extLst>
              </p14:cNvPr>
              <p14:cNvContentPartPr/>
              <p14:nvPr/>
            </p14:nvContentPartPr>
            <p14:xfrm>
              <a:off x="3962070" y="2628480"/>
              <a:ext cx="360" cy="36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6766D6BF-6851-4AD3-AC39-86CEAAB9475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53430" y="261984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A3360FEB-46C0-4ABC-967C-404B6EFD18E4}"/>
              </a:ext>
            </a:extLst>
          </p:cNvPr>
          <p:cNvGrpSpPr/>
          <p:nvPr/>
        </p:nvGrpSpPr>
        <p:grpSpPr>
          <a:xfrm>
            <a:off x="4838310" y="3199800"/>
            <a:ext cx="360" cy="360"/>
            <a:chOff x="4838310" y="319980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31BCC18D-F076-4B38-A4EA-FC299AF377B2}"/>
                    </a:ext>
                  </a:extLst>
                </p14:cNvPr>
                <p14:cNvContentPartPr/>
                <p14:nvPr/>
              </p14:nvContentPartPr>
              <p14:xfrm>
                <a:off x="4838310" y="3199800"/>
                <a:ext cx="360" cy="360"/>
              </p14:xfrm>
            </p:contentPart>
          </mc:Choice>
          <mc:Fallback xmlns=""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31BCC18D-F076-4B38-A4EA-FC299AF377B2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829670" y="31911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86D57DBF-F671-4CF8-89FE-C7BFFC3DCDB4}"/>
                    </a:ext>
                  </a:extLst>
                </p14:cNvPr>
                <p14:cNvContentPartPr/>
                <p14:nvPr/>
              </p14:nvContentPartPr>
              <p14:xfrm>
                <a:off x="4838310" y="3199800"/>
                <a:ext cx="360" cy="360"/>
              </p14:xfrm>
            </p:contentPart>
          </mc:Choice>
          <mc:Fallback xmlns=""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86D57DBF-F671-4CF8-89FE-C7BFFC3DCDB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829670" y="31911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6348F1A4-85C6-41B1-A02D-E3AF358633E7}"/>
                  </a:ext>
                </a:extLst>
              </p14:cNvPr>
              <p14:cNvContentPartPr/>
              <p14:nvPr/>
            </p14:nvContentPartPr>
            <p14:xfrm>
              <a:off x="6162390" y="3523800"/>
              <a:ext cx="360" cy="360"/>
            </p14:xfrm>
          </p:contentPart>
        </mc:Choice>
        <mc:Fallback xmlns=""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6348F1A4-85C6-41B1-A02D-E3AF358633E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53750" y="351516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06FA0341-0619-4B55-BD74-3F5B2B918A42}"/>
              </a:ext>
            </a:extLst>
          </p:cNvPr>
          <p:cNvGrpSpPr/>
          <p:nvPr/>
        </p:nvGrpSpPr>
        <p:grpSpPr>
          <a:xfrm>
            <a:off x="4000230" y="3666720"/>
            <a:ext cx="360" cy="360"/>
            <a:chOff x="4000230" y="366672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A3C33698-BB8E-49C5-A971-50B4A14D1314}"/>
                    </a:ext>
                  </a:extLst>
                </p14:cNvPr>
                <p14:cNvContentPartPr/>
                <p14:nvPr/>
              </p14:nvContentPartPr>
              <p14:xfrm>
                <a:off x="4000230" y="3666720"/>
                <a:ext cx="360" cy="360"/>
              </p14:xfrm>
            </p:contentPart>
          </mc:Choice>
          <mc:Fallback xmlns=""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A3C33698-BB8E-49C5-A971-50B4A14D131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91590" y="36580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CD6AE9D3-4A03-4F11-A129-AFA3F63ED378}"/>
                    </a:ext>
                  </a:extLst>
                </p14:cNvPr>
                <p14:cNvContentPartPr/>
                <p14:nvPr/>
              </p14:nvContentPartPr>
              <p14:xfrm>
                <a:off x="4000230" y="3666720"/>
                <a:ext cx="360" cy="360"/>
              </p14:xfrm>
            </p:contentPart>
          </mc:Choice>
          <mc:Fallback xmlns=""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CD6AE9D3-4A03-4F11-A129-AFA3F63ED37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91590" y="36580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6" name="Freeform 15">
            <a:extLst>
              <a:ext uri="{FF2B5EF4-FFF2-40B4-BE49-F238E27FC236}">
                <a16:creationId xmlns:a16="http://schemas.microsoft.com/office/drawing/2014/main" id="{56EB787A-0079-4FD9-9BBB-83154A2515DE}"/>
              </a:ext>
            </a:extLst>
          </p:cNvPr>
          <p:cNvSpPr>
            <a:spLocks/>
          </p:cNvSpPr>
          <p:nvPr/>
        </p:nvSpPr>
        <p:spPr bwMode="gray">
          <a:xfrm>
            <a:off x="531514" y="2241311"/>
            <a:ext cx="1835644" cy="1832860"/>
          </a:xfrm>
          <a:custGeom>
            <a:avLst/>
            <a:gdLst>
              <a:gd name="T0" fmla="*/ 703 w 722"/>
              <a:gd name="T1" fmla="*/ 344 h 721"/>
              <a:gd name="T2" fmla="*/ 718 w 722"/>
              <a:gd name="T3" fmla="*/ 301 h 721"/>
              <a:gd name="T4" fmla="*/ 667 w 722"/>
              <a:gd name="T5" fmla="*/ 263 h 721"/>
              <a:gd name="T6" fmla="*/ 675 w 722"/>
              <a:gd name="T7" fmla="*/ 223 h 721"/>
              <a:gd name="T8" fmla="*/ 673 w 722"/>
              <a:gd name="T9" fmla="*/ 177 h 721"/>
              <a:gd name="T10" fmla="*/ 612 w 722"/>
              <a:gd name="T11" fmla="*/ 159 h 721"/>
              <a:gd name="T12" fmla="*/ 603 w 722"/>
              <a:gd name="T13" fmla="*/ 118 h 721"/>
              <a:gd name="T14" fmla="*/ 585 w 722"/>
              <a:gd name="T15" fmla="*/ 76 h 721"/>
              <a:gd name="T16" fmla="*/ 522 w 722"/>
              <a:gd name="T17" fmla="*/ 82 h 721"/>
              <a:gd name="T18" fmla="*/ 499 w 722"/>
              <a:gd name="T19" fmla="*/ 48 h 721"/>
              <a:gd name="T20" fmla="*/ 468 w 722"/>
              <a:gd name="T21" fmla="*/ 15 h 721"/>
              <a:gd name="T22" fmla="*/ 411 w 722"/>
              <a:gd name="T23" fmla="*/ 42 h 721"/>
              <a:gd name="T24" fmla="*/ 377 w 722"/>
              <a:gd name="T25" fmla="*/ 19 h 721"/>
              <a:gd name="T26" fmla="*/ 335 w 722"/>
              <a:gd name="T27" fmla="*/ 0 h 721"/>
              <a:gd name="T28" fmla="*/ 293 w 722"/>
              <a:gd name="T29" fmla="*/ 46 h 721"/>
              <a:gd name="T30" fmla="*/ 253 w 722"/>
              <a:gd name="T31" fmla="*/ 36 h 721"/>
              <a:gd name="T32" fmla="*/ 206 w 722"/>
              <a:gd name="T33" fmla="*/ 33 h 721"/>
              <a:gd name="T34" fmla="*/ 184 w 722"/>
              <a:gd name="T35" fmla="*/ 93 h 721"/>
              <a:gd name="T36" fmla="*/ 143 w 722"/>
              <a:gd name="T37" fmla="*/ 97 h 721"/>
              <a:gd name="T38" fmla="*/ 98 w 722"/>
              <a:gd name="T39" fmla="*/ 111 h 721"/>
              <a:gd name="T40" fmla="*/ 98 w 722"/>
              <a:gd name="T41" fmla="*/ 175 h 721"/>
              <a:gd name="T42" fmla="*/ 62 w 722"/>
              <a:gd name="T43" fmla="*/ 195 h 721"/>
              <a:gd name="T44" fmla="*/ 27 w 722"/>
              <a:gd name="T45" fmla="*/ 223 h 721"/>
              <a:gd name="T46" fmla="*/ 49 w 722"/>
              <a:gd name="T47" fmla="*/ 281 h 721"/>
              <a:gd name="T48" fmla="*/ 24 w 722"/>
              <a:gd name="T49" fmla="*/ 313 h 721"/>
              <a:gd name="T50" fmla="*/ 0 w 722"/>
              <a:gd name="T51" fmla="*/ 353 h 721"/>
              <a:gd name="T52" fmla="*/ 42 w 722"/>
              <a:gd name="T53" fmla="*/ 400 h 721"/>
              <a:gd name="T54" fmla="*/ 28 w 722"/>
              <a:gd name="T55" fmla="*/ 439 h 721"/>
              <a:gd name="T56" fmla="*/ 21 w 722"/>
              <a:gd name="T57" fmla="*/ 483 h 721"/>
              <a:gd name="T58" fmla="*/ 77 w 722"/>
              <a:gd name="T59" fmla="*/ 513 h 721"/>
              <a:gd name="T60" fmla="*/ 79 w 722"/>
              <a:gd name="T61" fmla="*/ 554 h 721"/>
              <a:gd name="T62" fmla="*/ 89 w 722"/>
              <a:gd name="T63" fmla="*/ 599 h 721"/>
              <a:gd name="T64" fmla="*/ 152 w 722"/>
              <a:gd name="T65" fmla="*/ 605 h 721"/>
              <a:gd name="T66" fmla="*/ 169 w 722"/>
              <a:gd name="T67" fmla="*/ 642 h 721"/>
              <a:gd name="T68" fmla="*/ 193 w 722"/>
              <a:gd name="T69" fmla="*/ 681 h 721"/>
              <a:gd name="T70" fmla="*/ 254 w 722"/>
              <a:gd name="T71" fmla="*/ 665 h 721"/>
              <a:gd name="T72" fmla="*/ 282 w 722"/>
              <a:gd name="T73" fmla="*/ 693 h 721"/>
              <a:gd name="T74" fmla="*/ 320 w 722"/>
              <a:gd name="T75" fmla="*/ 720 h 721"/>
              <a:gd name="T76" fmla="*/ 371 w 722"/>
              <a:gd name="T77" fmla="*/ 683 h 721"/>
              <a:gd name="T78" fmla="*/ 408 w 722"/>
              <a:gd name="T79" fmla="*/ 699 h 721"/>
              <a:gd name="T80" fmla="*/ 453 w 722"/>
              <a:gd name="T81" fmla="*/ 711 h 721"/>
              <a:gd name="T82" fmla="*/ 488 w 722"/>
              <a:gd name="T83" fmla="*/ 657 h 721"/>
              <a:gd name="T84" fmla="*/ 528 w 722"/>
              <a:gd name="T85" fmla="*/ 659 h 721"/>
              <a:gd name="T86" fmla="*/ 573 w 722"/>
              <a:gd name="T87" fmla="*/ 654 h 721"/>
              <a:gd name="T88" fmla="*/ 585 w 722"/>
              <a:gd name="T89" fmla="*/ 591 h 721"/>
              <a:gd name="T90" fmla="*/ 624 w 722"/>
              <a:gd name="T91" fmla="*/ 579 h 721"/>
              <a:gd name="T92" fmla="*/ 666 w 722"/>
              <a:gd name="T93" fmla="*/ 557 h 721"/>
              <a:gd name="T94" fmla="*/ 654 w 722"/>
              <a:gd name="T95" fmla="*/ 495 h 721"/>
              <a:gd name="T96" fmla="*/ 685 w 722"/>
              <a:gd name="T97" fmla="*/ 468 h 721"/>
              <a:gd name="T98" fmla="*/ 715 w 722"/>
              <a:gd name="T99" fmla="*/ 434 h 721"/>
              <a:gd name="T100" fmla="*/ 682 w 722"/>
              <a:gd name="T101" fmla="*/ 38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22" h="721">
                <a:moveTo>
                  <a:pt x="703" y="376"/>
                </a:moveTo>
                <a:lnTo>
                  <a:pt x="722" y="368"/>
                </a:lnTo>
                <a:lnTo>
                  <a:pt x="722" y="353"/>
                </a:lnTo>
                <a:lnTo>
                  <a:pt x="703" y="344"/>
                </a:lnTo>
                <a:lnTo>
                  <a:pt x="682" y="341"/>
                </a:lnTo>
                <a:lnTo>
                  <a:pt x="681" y="320"/>
                </a:lnTo>
                <a:lnTo>
                  <a:pt x="700" y="313"/>
                </a:lnTo>
                <a:lnTo>
                  <a:pt x="718" y="301"/>
                </a:lnTo>
                <a:lnTo>
                  <a:pt x="715" y="286"/>
                </a:lnTo>
                <a:lnTo>
                  <a:pt x="694" y="281"/>
                </a:lnTo>
                <a:lnTo>
                  <a:pt x="673" y="281"/>
                </a:lnTo>
                <a:lnTo>
                  <a:pt x="667" y="263"/>
                </a:lnTo>
                <a:lnTo>
                  <a:pt x="685" y="251"/>
                </a:lnTo>
                <a:lnTo>
                  <a:pt x="702" y="236"/>
                </a:lnTo>
                <a:lnTo>
                  <a:pt x="696" y="223"/>
                </a:lnTo>
                <a:lnTo>
                  <a:pt x="675" y="223"/>
                </a:lnTo>
                <a:lnTo>
                  <a:pt x="654" y="226"/>
                </a:lnTo>
                <a:lnTo>
                  <a:pt x="645" y="208"/>
                </a:lnTo>
                <a:lnTo>
                  <a:pt x="660" y="195"/>
                </a:lnTo>
                <a:lnTo>
                  <a:pt x="673" y="177"/>
                </a:lnTo>
                <a:lnTo>
                  <a:pt x="666" y="163"/>
                </a:lnTo>
                <a:lnTo>
                  <a:pt x="643" y="168"/>
                </a:lnTo>
                <a:lnTo>
                  <a:pt x="624" y="175"/>
                </a:lnTo>
                <a:lnTo>
                  <a:pt x="612" y="159"/>
                </a:lnTo>
                <a:lnTo>
                  <a:pt x="624" y="142"/>
                </a:lnTo>
                <a:lnTo>
                  <a:pt x="634" y="123"/>
                </a:lnTo>
                <a:lnTo>
                  <a:pt x="624" y="111"/>
                </a:lnTo>
                <a:lnTo>
                  <a:pt x="603" y="118"/>
                </a:lnTo>
                <a:lnTo>
                  <a:pt x="585" y="130"/>
                </a:lnTo>
                <a:lnTo>
                  <a:pt x="570" y="117"/>
                </a:lnTo>
                <a:lnTo>
                  <a:pt x="580" y="97"/>
                </a:lnTo>
                <a:lnTo>
                  <a:pt x="585" y="76"/>
                </a:lnTo>
                <a:lnTo>
                  <a:pt x="573" y="67"/>
                </a:lnTo>
                <a:lnTo>
                  <a:pt x="555" y="78"/>
                </a:lnTo>
                <a:lnTo>
                  <a:pt x="538" y="93"/>
                </a:lnTo>
                <a:lnTo>
                  <a:pt x="522" y="82"/>
                </a:lnTo>
                <a:lnTo>
                  <a:pt x="528" y="61"/>
                </a:lnTo>
                <a:lnTo>
                  <a:pt x="529" y="40"/>
                </a:lnTo>
                <a:lnTo>
                  <a:pt x="516" y="33"/>
                </a:lnTo>
                <a:lnTo>
                  <a:pt x="499" y="48"/>
                </a:lnTo>
                <a:lnTo>
                  <a:pt x="488" y="64"/>
                </a:lnTo>
                <a:lnTo>
                  <a:pt x="468" y="57"/>
                </a:lnTo>
                <a:lnTo>
                  <a:pt x="470" y="36"/>
                </a:lnTo>
                <a:lnTo>
                  <a:pt x="468" y="15"/>
                </a:lnTo>
                <a:lnTo>
                  <a:pt x="453" y="10"/>
                </a:lnTo>
                <a:lnTo>
                  <a:pt x="440" y="28"/>
                </a:lnTo>
                <a:lnTo>
                  <a:pt x="431" y="46"/>
                </a:lnTo>
                <a:lnTo>
                  <a:pt x="411" y="42"/>
                </a:lnTo>
                <a:lnTo>
                  <a:pt x="408" y="22"/>
                </a:lnTo>
                <a:lnTo>
                  <a:pt x="402" y="1"/>
                </a:lnTo>
                <a:lnTo>
                  <a:pt x="387" y="0"/>
                </a:lnTo>
                <a:lnTo>
                  <a:pt x="377" y="19"/>
                </a:lnTo>
                <a:lnTo>
                  <a:pt x="371" y="39"/>
                </a:lnTo>
                <a:lnTo>
                  <a:pt x="351" y="39"/>
                </a:lnTo>
                <a:lnTo>
                  <a:pt x="345" y="19"/>
                </a:lnTo>
                <a:lnTo>
                  <a:pt x="335" y="0"/>
                </a:lnTo>
                <a:lnTo>
                  <a:pt x="320" y="1"/>
                </a:lnTo>
                <a:lnTo>
                  <a:pt x="314" y="22"/>
                </a:lnTo>
                <a:lnTo>
                  <a:pt x="312" y="42"/>
                </a:lnTo>
                <a:lnTo>
                  <a:pt x="293" y="46"/>
                </a:lnTo>
                <a:lnTo>
                  <a:pt x="282" y="28"/>
                </a:lnTo>
                <a:lnTo>
                  <a:pt x="269" y="10"/>
                </a:lnTo>
                <a:lnTo>
                  <a:pt x="256" y="15"/>
                </a:lnTo>
                <a:lnTo>
                  <a:pt x="253" y="36"/>
                </a:lnTo>
                <a:lnTo>
                  <a:pt x="254" y="57"/>
                </a:lnTo>
                <a:lnTo>
                  <a:pt x="236" y="64"/>
                </a:lnTo>
                <a:lnTo>
                  <a:pt x="223" y="48"/>
                </a:lnTo>
                <a:lnTo>
                  <a:pt x="206" y="33"/>
                </a:lnTo>
                <a:lnTo>
                  <a:pt x="193" y="40"/>
                </a:lnTo>
                <a:lnTo>
                  <a:pt x="196" y="61"/>
                </a:lnTo>
                <a:lnTo>
                  <a:pt x="200" y="82"/>
                </a:lnTo>
                <a:lnTo>
                  <a:pt x="184" y="93"/>
                </a:lnTo>
                <a:lnTo>
                  <a:pt x="169" y="78"/>
                </a:lnTo>
                <a:lnTo>
                  <a:pt x="149" y="67"/>
                </a:lnTo>
                <a:lnTo>
                  <a:pt x="137" y="76"/>
                </a:lnTo>
                <a:lnTo>
                  <a:pt x="143" y="97"/>
                </a:lnTo>
                <a:lnTo>
                  <a:pt x="152" y="117"/>
                </a:lnTo>
                <a:lnTo>
                  <a:pt x="137" y="130"/>
                </a:lnTo>
                <a:lnTo>
                  <a:pt x="119" y="118"/>
                </a:lnTo>
                <a:lnTo>
                  <a:pt x="98" y="111"/>
                </a:lnTo>
                <a:lnTo>
                  <a:pt x="89" y="123"/>
                </a:lnTo>
                <a:lnTo>
                  <a:pt x="98" y="142"/>
                </a:lnTo>
                <a:lnTo>
                  <a:pt x="110" y="159"/>
                </a:lnTo>
                <a:lnTo>
                  <a:pt x="98" y="175"/>
                </a:lnTo>
                <a:lnTo>
                  <a:pt x="79" y="168"/>
                </a:lnTo>
                <a:lnTo>
                  <a:pt x="58" y="163"/>
                </a:lnTo>
                <a:lnTo>
                  <a:pt x="51" y="177"/>
                </a:lnTo>
                <a:lnTo>
                  <a:pt x="62" y="195"/>
                </a:lnTo>
                <a:lnTo>
                  <a:pt x="77" y="208"/>
                </a:lnTo>
                <a:lnTo>
                  <a:pt x="68" y="226"/>
                </a:lnTo>
                <a:lnTo>
                  <a:pt x="49" y="223"/>
                </a:lnTo>
                <a:lnTo>
                  <a:pt x="27" y="223"/>
                </a:lnTo>
                <a:lnTo>
                  <a:pt x="21" y="236"/>
                </a:lnTo>
                <a:lnTo>
                  <a:pt x="37" y="251"/>
                </a:lnTo>
                <a:lnTo>
                  <a:pt x="55" y="263"/>
                </a:lnTo>
                <a:lnTo>
                  <a:pt x="49" y="281"/>
                </a:lnTo>
                <a:lnTo>
                  <a:pt x="28" y="281"/>
                </a:lnTo>
                <a:lnTo>
                  <a:pt x="7" y="286"/>
                </a:lnTo>
                <a:lnTo>
                  <a:pt x="4" y="301"/>
                </a:lnTo>
                <a:lnTo>
                  <a:pt x="24" y="313"/>
                </a:lnTo>
                <a:lnTo>
                  <a:pt x="42" y="320"/>
                </a:lnTo>
                <a:lnTo>
                  <a:pt x="40" y="341"/>
                </a:lnTo>
                <a:lnTo>
                  <a:pt x="21" y="344"/>
                </a:lnTo>
                <a:lnTo>
                  <a:pt x="0" y="353"/>
                </a:lnTo>
                <a:lnTo>
                  <a:pt x="0" y="368"/>
                </a:lnTo>
                <a:lnTo>
                  <a:pt x="21" y="376"/>
                </a:lnTo>
                <a:lnTo>
                  <a:pt x="40" y="380"/>
                </a:lnTo>
                <a:lnTo>
                  <a:pt x="42" y="400"/>
                </a:lnTo>
                <a:lnTo>
                  <a:pt x="24" y="407"/>
                </a:lnTo>
                <a:lnTo>
                  <a:pt x="4" y="419"/>
                </a:lnTo>
                <a:lnTo>
                  <a:pt x="7" y="434"/>
                </a:lnTo>
                <a:lnTo>
                  <a:pt x="28" y="439"/>
                </a:lnTo>
                <a:lnTo>
                  <a:pt x="49" y="439"/>
                </a:lnTo>
                <a:lnTo>
                  <a:pt x="55" y="458"/>
                </a:lnTo>
                <a:lnTo>
                  <a:pt x="37" y="468"/>
                </a:lnTo>
                <a:lnTo>
                  <a:pt x="21" y="483"/>
                </a:lnTo>
                <a:lnTo>
                  <a:pt x="27" y="498"/>
                </a:lnTo>
                <a:lnTo>
                  <a:pt x="49" y="498"/>
                </a:lnTo>
                <a:lnTo>
                  <a:pt x="68" y="495"/>
                </a:lnTo>
                <a:lnTo>
                  <a:pt x="77" y="513"/>
                </a:lnTo>
                <a:lnTo>
                  <a:pt x="62" y="527"/>
                </a:lnTo>
                <a:lnTo>
                  <a:pt x="51" y="545"/>
                </a:lnTo>
                <a:lnTo>
                  <a:pt x="58" y="557"/>
                </a:lnTo>
                <a:lnTo>
                  <a:pt x="79" y="554"/>
                </a:lnTo>
                <a:lnTo>
                  <a:pt x="98" y="546"/>
                </a:lnTo>
                <a:lnTo>
                  <a:pt x="110" y="563"/>
                </a:lnTo>
                <a:lnTo>
                  <a:pt x="98" y="579"/>
                </a:lnTo>
                <a:lnTo>
                  <a:pt x="89" y="599"/>
                </a:lnTo>
                <a:lnTo>
                  <a:pt x="98" y="609"/>
                </a:lnTo>
                <a:lnTo>
                  <a:pt x="119" y="602"/>
                </a:lnTo>
                <a:lnTo>
                  <a:pt x="137" y="591"/>
                </a:lnTo>
                <a:lnTo>
                  <a:pt x="152" y="605"/>
                </a:lnTo>
                <a:lnTo>
                  <a:pt x="143" y="623"/>
                </a:lnTo>
                <a:lnTo>
                  <a:pt x="137" y="645"/>
                </a:lnTo>
                <a:lnTo>
                  <a:pt x="149" y="654"/>
                </a:lnTo>
                <a:lnTo>
                  <a:pt x="169" y="642"/>
                </a:lnTo>
                <a:lnTo>
                  <a:pt x="184" y="629"/>
                </a:lnTo>
                <a:lnTo>
                  <a:pt x="200" y="639"/>
                </a:lnTo>
                <a:lnTo>
                  <a:pt x="196" y="659"/>
                </a:lnTo>
                <a:lnTo>
                  <a:pt x="193" y="681"/>
                </a:lnTo>
                <a:lnTo>
                  <a:pt x="206" y="687"/>
                </a:lnTo>
                <a:lnTo>
                  <a:pt x="223" y="674"/>
                </a:lnTo>
                <a:lnTo>
                  <a:pt x="236" y="657"/>
                </a:lnTo>
                <a:lnTo>
                  <a:pt x="254" y="665"/>
                </a:lnTo>
                <a:lnTo>
                  <a:pt x="253" y="684"/>
                </a:lnTo>
                <a:lnTo>
                  <a:pt x="256" y="707"/>
                </a:lnTo>
                <a:lnTo>
                  <a:pt x="269" y="711"/>
                </a:lnTo>
                <a:lnTo>
                  <a:pt x="282" y="693"/>
                </a:lnTo>
                <a:lnTo>
                  <a:pt x="293" y="675"/>
                </a:lnTo>
                <a:lnTo>
                  <a:pt x="312" y="678"/>
                </a:lnTo>
                <a:lnTo>
                  <a:pt x="314" y="699"/>
                </a:lnTo>
                <a:lnTo>
                  <a:pt x="320" y="720"/>
                </a:lnTo>
                <a:lnTo>
                  <a:pt x="335" y="721"/>
                </a:lnTo>
                <a:lnTo>
                  <a:pt x="345" y="702"/>
                </a:lnTo>
                <a:lnTo>
                  <a:pt x="351" y="683"/>
                </a:lnTo>
                <a:lnTo>
                  <a:pt x="371" y="683"/>
                </a:lnTo>
                <a:lnTo>
                  <a:pt x="377" y="702"/>
                </a:lnTo>
                <a:lnTo>
                  <a:pt x="387" y="721"/>
                </a:lnTo>
                <a:lnTo>
                  <a:pt x="402" y="720"/>
                </a:lnTo>
                <a:lnTo>
                  <a:pt x="408" y="699"/>
                </a:lnTo>
                <a:lnTo>
                  <a:pt x="411" y="678"/>
                </a:lnTo>
                <a:lnTo>
                  <a:pt x="431" y="675"/>
                </a:lnTo>
                <a:lnTo>
                  <a:pt x="440" y="693"/>
                </a:lnTo>
                <a:lnTo>
                  <a:pt x="453" y="711"/>
                </a:lnTo>
                <a:lnTo>
                  <a:pt x="468" y="707"/>
                </a:lnTo>
                <a:lnTo>
                  <a:pt x="470" y="684"/>
                </a:lnTo>
                <a:lnTo>
                  <a:pt x="468" y="665"/>
                </a:lnTo>
                <a:lnTo>
                  <a:pt x="488" y="657"/>
                </a:lnTo>
                <a:lnTo>
                  <a:pt x="499" y="674"/>
                </a:lnTo>
                <a:lnTo>
                  <a:pt x="516" y="687"/>
                </a:lnTo>
                <a:lnTo>
                  <a:pt x="529" y="681"/>
                </a:lnTo>
                <a:lnTo>
                  <a:pt x="528" y="659"/>
                </a:lnTo>
                <a:lnTo>
                  <a:pt x="522" y="639"/>
                </a:lnTo>
                <a:lnTo>
                  <a:pt x="538" y="629"/>
                </a:lnTo>
                <a:lnTo>
                  <a:pt x="555" y="642"/>
                </a:lnTo>
                <a:lnTo>
                  <a:pt x="573" y="654"/>
                </a:lnTo>
                <a:lnTo>
                  <a:pt x="585" y="645"/>
                </a:lnTo>
                <a:lnTo>
                  <a:pt x="580" y="623"/>
                </a:lnTo>
                <a:lnTo>
                  <a:pt x="570" y="605"/>
                </a:lnTo>
                <a:lnTo>
                  <a:pt x="585" y="591"/>
                </a:lnTo>
                <a:lnTo>
                  <a:pt x="603" y="602"/>
                </a:lnTo>
                <a:lnTo>
                  <a:pt x="624" y="609"/>
                </a:lnTo>
                <a:lnTo>
                  <a:pt x="634" y="599"/>
                </a:lnTo>
                <a:lnTo>
                  <a:pt x="624" y="579"/>
                </a:lnTo>
                <a:lnTo>
                  <a:pt x="612" y="563"/>
                </a:lnTo>
                <a:lnTo>
                  <a:pt x="624" y="546"/>
                </a:lnTo>
                <a:lnTo>
                  <a:pt x="643" y="554"/>
                </a:lnTo>
                <a:lnTo>
                  <a:pt x="666" y="557"/>
                </a:lnTo>
                <a:lnTo>
                  <a:pt x="673" y="545"/>
                </a:lnTo>
                <a:lnTo>
                  <a:pt x="660" y="527"/>
                </a:lnTo>
                <a:lnTo>
                  <a:pt x="645" y="513"/>
                </a:lnTo>
                <a:lnTo>
                  <a:pt x="654" y="495"/>
                </a:lnTo>
                <a:lnTo>
                  <a:pt x="675" y="498"/>
                </a:lnTo>
                <a:lnTo>
                  <a:pt x="696" y="498"/>
                </a:lnTo>
                <a:lnTo>
                  <a:pt x="702" y="483"/>
                </a:lnTo>
                <a:lnTo>
                  <a:pt x="685" y="468"/>
                </a:lnTo>
                <a:lnTo>
                  <a:pt x="667" y="458"/>
                </a:lnTo>
                <a:lnTo>
                  <a:pt x="673" y="439"/>
                </a:lnTo>
                <a:lnTo>
                  <a:pt x="694" y="439"/>
                </a:lnTo>
                <a:lnTo>
                  <a:pt x="715" y="434"/>
                </a:lnTo>
                <a:lnTo>
                  <a:pt x="718" y="419"/>
                </a:lnTo>
                <a:lnTo>
                  <a:pt x="700" y="407"/>
                </a:lnTo>
                <a:lnTo>
                  <a:pt x="681" y="400"/>
                </a:lnTo>
                <a:lnTo>
                  <a:pt x="682" y="380"/>
                </a:lnTo>
                <a:lnTo>
                  <a:pt x="703" y="376"/>
                </a:lnTo>
                <a:close/>
              </a:path>
            </a:pathLst>
          </a:custGeom>
          <a:solidFill>
            <a:srgbClr val="3498DB">
              <a:lumMod val="5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A718942F-56EA-47B1-93C6-2A65899C2B34}"/>
              </a:ext>
            </a:extLst>
          </p:cNvPr>
          <p:cNvSpPr>
            <a:spLocks/>
          </p:cNvSpPr>
          <p:nvPr/>
        </p:nvSpPr>
        <p:spPr bwMode="gray">
          <a:xfrm>
            <a:off x="1216181" y="3095941"/>
            <a:ext cx="465188" cy="93263"/>
          </a:xfrm>
          <a:custGeom>
            <a:avLst/>
            <a:gdLst>
              <a:gd name="T0" fmla="*/ 272 w 302"/>
              <a:gd name="T1" fmla="*/ 0 h 60"/>
              <a:gd name="T2" fmla="*/ 31 w 302"/>
              <a:gd name="T3" fmla="*/ 0 h 60"/>
              <a:gd name="T4" fmla="*/ 0 w 302"/>
              <a:gd name="T5" fmla="*/ 30 h 60"/>
              <a:gd name="T6" fmla="*/ 31 w 302"/>
              <a:gd name="T7" fmla="*/ 60 h 60"/>
              <a:gd name="T8" fmla="*/ 272 w 302"/>
              <a:gd name="T9" fmla="*/ 60 h 60"/>
              <a:gd name="T10" fmla="*/ 302 w 302"/>
              <a:gd name="T11" fmla="*/ 30 h 60"/>
              <a:gd name="T12" fmla="*/ 272 w 302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2" h="60">
                <a:moveTo>
                  <a:pt x="272" y="0"/>
                </a:moveTo>
                <a:cubicBezTo>
                  <a:pt x="31" y="0"/>
                  <a:pt x="31" y="0"/>
                  <a:pt x="31" y="0"/>
                </a:cubicBezTo>
                <a:cubicBezTo>
                  <a:pt x="11" y="0"/>
                  <a:pt x="0" y="10"/>
                  <a:pt x="0" y="30"/>
                </a:cubicBezTo>
                <a:cubicBezTo>
                  <a:pt x="0" y="45"/>
                  <a:pt x="11" y="60"/>
                  <a:pt x="31" y="60"/>
                </a:cubicBezTo>
                <a:cubicBezTo>
                  <a:pt x="272" y="60"/>
                  <a:pt x="272" y="60"/>
                  <a:pt x="272" y="60"/>
                </a:cubicBezTo>
                <a:cubicBezTo>
                  <a:pt x="287" y="60"/>
                  <a:pt x="302" y="45"/>
                  <a:pt x="302" y="30"/>
                </a:cubicBezTo>
                <a:cubicBezTo>
                  <a:pt x="302" y="10"/>
                  <a:pt x="287" y="0"/>
                  <a:pt x="272" y="0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1C3D332D-387C-4526-9247-C525AD8156CD}"/>
              </a:ext>
            </a:extLst>
          </p:cNvPr>
          <p:cNvSpPr>
            <a:spLocks/>
          </p:cNvSpPr>
          <p:nvPr/>
        </p:nvSpPr>
        <p:spPr bwMode="gray">
          <a:xfrm>
            <a:off x="1280228" y="2625135"/>
            <a:ext cx="338217" cy="197761"/>
          </a:xfrm>
          <a:custGeom>
            <a:avLst/>
            <a:gdLst>
              <a:gd name="T0" fmla="*/ 198 w 220"/>
              <a:gd name="T1" fmla="*/ 56 h 128"/>
              <a:gd name="T2" fmla="*/ 179 w 220"/>
              <a:gd name="T3" fmla="*/ 56 h 128"/>
              <a:gd name="T4" fmla="*/ 181 w 220"/>
              <a:gd name="T5" fmla="*/ 39 h 128"/>
              <a:gd name="T6" fmla="*/ 167 w 220"/>
              <a:gd name="T7" fmla="*/ 0 h 128"/>
              <a:gd name="T8" fmla="*/ 54 w 220"/>
              <a:gd name="T9" fmla="*/ 0 h 128"/>
              <a:gd name="T10" fmla="*/ 40 w 220"/>
              <a:gd name="T11" fmla="*/ 39 h 128"/>
              <a:gd name="T12" fmla="*/ 41 w 220"/>
              <a:gd name="T13" fmla="*/ 56 h 128"/>
              <a:gd name="T14" fmla="*/ 22 w 220"/>
              <a:gd name="T15" fmla="*/ 56 h 128"/>
              <a:gd name="T16" fmla="*/ 0 w 220"/>
              <a:gd name="T17" fmla="*/ 92 h 128"/>
              <a:gd name="T18" fmla="*/ 22 w 220"/>
              <a:gd name="T19" fmla="*/ 128 h 128"/>
              <a:gd name="T20" fmla="*/ 198 w 220"/>
              <a:gd name="T21" fmla="*/ 128 h 128"/>
              <a:gd name="T22" fmla="*/ 220 w 220"/>
              <a:gd name="T23" fmla="*/ 92 h 128"/>
              <a:gd name="T24" fmla="*/ 198 w 220"/>
              <a:gd name="T25" fmla="*/ 56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20" h="128">
                <a:moveTo>
                  <a:pt x="198" y="56"/>
                </a:moveTo>
                <a:cubicBezTo>
                  <a:pt x="192" y="56"/>
                  <a:pt x="185" y="56"/>
                  <a:pt x="179" y="56"/>
                </a:cubicBezTo>
                <a:cubicBezTo>
                  <a:pt x="180" y="48"/>
                  <a:pt x="181" y="44"/>
                  <a:pt x="181" y="39"/>
                </a:cubicBezTo>
                <a:cubicBezTo>
                  <a:pt x="181" y="14"/>
                  <a:pt x="174" y="0"/>
                  <a:pt x="167" y="0"/>
                </a:cubicBezTo>
                <a:cubicBezTo>
                  <a:pt x="54" y="0"/>
                  <a:pt x="54" y="0"/>
                  <a:pt x="54" y="0"/>
                </a:cubicBezTo>
                <a:cubicBezTo>
                  <a:pt x="45" y="0"/>
                  <a:pt x="40" y="14"/>
                  <a:pt x="40" y="39"/>
                </a:cubicBezTo>
                <a:cubicBezTo>
                  <a:pt x="40" y="44"/>
                  <a:pt x="40" y="48"/>
                  <a:pt x="41" y="56"/>
                </a:cubicBezTo>
                <a:cubicBezTo>
                  <a:pt x="22" y="56"/>
                  <a:pt x="22" y="56"/>
                  <a:pt x="22" y="56"/>
                </a:cubicBezTo>
                <a:cubicBezTo>
                  <a:pt x="8" y="56"/>
                  <a:pt x="0" y="67"/>
                  <a:pt x="0" y="92"/>
                </a:cubicBezTo>
                <a:cubicBezTo>
                  <a:pt x="0" y="111"/>
                  <a:pt x="8" y="128"/>
                  <a:pt x="22" y="128"/>
                </a:cubicBezTo>
                <a:cubicBezTo>
                  <a:pt x="198" y="128"/>
                  <a:pt x="198" y="128"/>
                  <a:pt x="198" y="128"/>
                </a:cubicBezTo>
                <a:cubicBezTo>
                  <a:pt x="209" y="128"/>
                  <a:pt x="220" y="111"/>
                  <a:pt x="220" y="92"/>
                </a:cubicBezTo>
                <a:cubicBezTo>
                  <a:pt x="220" y="67"/>
                  <a:pt x="209" y="56"/>
                  <a:pt x="198" y="56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5DB934EA-81AC-4A14-80A6-6DC39CF33A17}"/>
              </a:ext>
            </a:extLst>
          </p:cNvPr>
          <p:cNvSpPr>
            <a:spLocks/>
          </p:cNvSpPr>
          <p:nvPr/>
        </p:nvSpPr>
        <p:spPr bwMode="gray">
          <a:xfrm>
            <a:off x="1216181" y="2936384"/>
            <a:ext cx="465188" cy="92139"/>
          </a:xfrm>
          <a:custGeom>
            <a:avLst/>
            <a:gdLst>
              <a:gd name="T0" fmla="*/ 272 w 302"/>
              <a:gd name="T1" fmla="*/ 0 h 60"/>
              <a:gd name="T2" fmla="*/ 31 w 302"/>
              <a:gd name="T3" fmla="*/ 0 h 60"/>
              <a:gd name="T4" fmla="*/ 0 w 302"/>
              <a:gd name="T5" fmla="*/ 30 h 60"/>
              <a:gd name="T6" fmla="*/ 31 w 302"/>
              <a:gd name="T7" fmla="*/ 60 h 60"/>
              <a:gd name="T8" fmla="*/ 272 w 302"/>
              <a:gd name="T9" fmla="*/ 60 h 60"/>
              <a:gd name="T10" fmla="*/ 302 w 302"/>
              <a:gd name="T11" fmla="*/ 30 h 60"/>
              <a:gd name="T12" fmla="*/ 272 w 302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2" h="60">
                <a:moveTo>
                  <a:pt x="272" y="0"/>
                </a:moveTo>
                <a:cubicBezTo>
                  <a:pt x="31" y="0"/>
                  <a:pt x="31" y="0"/>
                  <a:pt x="31" y="0"/>
                </a:cubicBezTo>
                <a:cubicBezTo>
                  <a:pt x="11" y="0"/>
                  <a:pt x="0" y="10"/>
                  <a:pt x="0" y="30"/>
                </a:cubicBezTo>
                <a:cubicBezTo>
                  <a:pt x="0" y="45"/>
                  <a:pt x="11" y="60"/>
                  <a:pt x="31" y="60"/>
                </a:cubicBezTo>
                <a:cubicBezTo>
                  <a:pt x="272" y="60"/>
                  <a:pt x="272" y="60"/>
                  <a:pt x="272" y="60"/>
                </a:cubicBezTo>
                <a:cubicBezTo>
                  <a:pt x="287" y="60"/>
                  <a:pt x="302" y="45"/>
                  <a:pt x="302" y="30"/>
                </a:cubicBezTo>
                <a:cubicBezTo>
                  <a:pt x="302" y="10"/>
                  <a:pt x="287" y="0"/>
                  <a:pt x="272" y="0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FAA85F68-7E39-41E5-9FFF-091E5E53EB75}"/>
              </a:ext>
            </a:extLst>
          </p:cNvPr>
          <p:cNvSpPr>
            <a:spLocks/>
          </p:cNvSpPr>
          <p:nvPr/>
        </p:nvSpPr>
        <p:spPr bwMode="gray">
          <a:xfrm>
            <a:off x="1216181" y="3416179"/>
            <a:ext cx="465188" cy="92139"/>
          </a:xfrm>
          <a:custGeom>
            <a:avLst/>
            <a:gdLst>
              <a:gd name="T0" fmla="*/ 272 w 302"/>
              <a:gd name="T1" fmla="*/ 0 h 60"/>
              <a:gd name="T2" fmla="*/ 31 w 302"/>
              <a:gd name="T3" fmla="*/ 0 h 60"/>
              <a:gd name="T4" fmla="*/ 0 w 302"/>
              <a:gd name="T5" fmla="*/ 30 h 60"/>
              <a:gd name="T6" fmla="*/ 31 w 302"/>
              <a:gd name="T7" fmla="*/ 60 h 60"/>
              <a:gd name="T8" fmla="*/ 272 w 302"/>
              <a:gd name="T9" fmla="*/ 60 h 60"/>
              <a:gd name="T10" fmla="*/ 302 w 302"/>
              <a:gd name="T11" fmla="*/ 30 h 60"/>
              <a:gd name="T12" fmla="*/ 272 w 302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2" h="60">
                <a:moveTo>
                  <a:pt x="272" y="0"/>
                </a:moveTo>
                <a:cubicBezTo>
                  <a:pt x="31" y="0"/>
                  <a:pt x="31" y="0"/>
                  <a:pt x="31" y="0"/>
                </a:cubicBezTo>
                <a:cubicBezTo>
                  <a:pt x="11" y="0"/>
                  <a:pt x="0" y="10"/>
                  <a:pt x="0" y="30"/>
                </a:cubicBezTo>
                <a:cubicBezTo>
                  <a:pt x="0" y="45"/>
                  <a:pt x="11" y="60"/>
                  <a:pt x="31" y="60"/>
                </a:cubicBezTo>
                <a:cubicBezTo>
                  <a:pt x="272" y="60"/>
                  <a:pt x="272" y="60"/>
                  <a:pt x="272" y="60"/>
                </a:cubicBezTo>
                <a:cubicBezTo>
                  <a:pt x="287" y="60"/>
                  <a:pt x="302" y="45"/>
                  <a:pt x="302" y="30"/>
                </a:cubicBezTo>
                <a:cubicBezTo>
                  <a:pt x="302" y="10"/>
                  <a:pt x="287" y="0"/>
                  <a:pt x="272" y="0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79960946-FD22-47D9-BC17-BE85236A36FC}"/>
              </a:ext>
            </a:extLst>
          </p:cNvPr>
          <p:cNvSpPr>
            <a:spLocks/>
          </p:cNvSpPr>
          <p:nvPr/>
        </p:nvSpPr>
        <p:spPr bwMode="gray">
          <a:xfrm>
            <a:off x="1216181" y="3256622"/>
            <a:ext cx="465188" cy="92139"/>
          </a:xfrm>
          <a:custGeom>
            <a:avLst/>
            <a:gdLst>
              <a:gd name="T0" fmla="*/ 272 w 302"/>
              <a:gd name="T1" fmla="*/ 0 h 60"/>
              <a:gd name="T2" fmla="*/ 31 w 302"/>
              <a:gd name="T3" fmla="*/ 0 h 60"/>
              <a:gd name="T4" fmla="*/ 0 w 302"/>
              <a:gd name="T5" fmla="*/ 30 h 60"/>
              <a:gd name="T6" fmla="*/ 31 w 302"/>
              <a:gd name="T7" fmla="*/ 60 h 60"/>
              <a:gd name="T8" fmla="*/ 272 w 302"/>
              <a:gd name="T9" fmla="*/ 60 h 60"/>
              <a:gd name="T10" fmla="*/ 302 w 302"/>
              <a:gd name="T11" fmla="*/ 30 h 60"/>
              <a:gd name="T12" fmla="*/ 272 w 302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2" h="60">
                <a:moveTo>
                  <a:pt x="272" y="0"/>
                </a:moveTo>
                <a:cubicBezTo>
                  <a:pt x="31" y="0"/>
                  <a:pt x="31" y="0"/>
                  <a:pt x="31" y="0"/>
                </a:cubicBezTo>
                <a:cubicBezTo>
                  <a:pt x="11" y="0"/>
                  <a:pt x="0" y="10"/>
                  <a:pt x="0" y="30"/>
                </a:cubicBezTo>
                <a:cubicBezTo>
                  <a:pt x="0" y="45"/>
                  <a:pt x="11" y="60"/>
                  <a:pt x="31" y="60"/>
                </a:cubicBezTo>
                <a:cubicBezTo>
                  <a:pt x="272" y="60"/>
                  <a:pt x="272" y="60"/>
                  <a:pt x="272" y="60"/>
                </a:cubicBezTo>
                <a:cubicBezTo>
                  <a:pt x="287" y="60"/>
                  <a:pt x="302" y="45"/>
                  <a:pt x="302" y="30"/>
                </a:cubicBezTo>
                <a:cubicBezTo>
                  <a:pt x="302" y="10"/>
                  <a:pt x="287" y="0"/>
                  <a:pt x="272" y="0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Freeform 10">
            <a:extLst>
              <a:ext uri="{FF2B5EF4-FFF2-40B4-BE49-F238E27FC236}">
                <a16:creationId xmlns:a16="http://schemas.microsoft.com/office/drawing/2014/main" id="{F71C590F-FC76-408A-8FF1-1A49BC91E2A7}"/>
              </a:ext>
            </a:extLst>
          </p:cNvPr>
          <p:cNvSpPr>
            <a:spLocks/>
          </p:cNvSpPr>
          <p:nvPr/>
        </p:nvSpPr>
        <p:spPr bwMode="gray">
          <a:xfrm>
            <a:off x="1073478" y="2743117"/>
            <a:ext cx="751717" cy="947231"/>
          </a:xfrm>
          <a:custGeom>
            <a:avLst/>
            <a:gdLst>
              <a:gd name="T0" fmla="*/ 428 w 488"/>
              <a:gd name="T1" fmla="*/ 0 h 616"/>
              <a:gd name="T2" fmla="*/ 384 w 488"/>
              <a:gd name="T3" fmla="*/ 0 h 616"/>
              <a:gd name="T4" fmla="*/ 384 w 488"/>
              <a:gd name="T5" fmla="*/ 36 h 616"/>
              <a:gd name="T6" fmla="*/ 403 w 488"/>
              <a:gd name="T7" fmla="*/ 36 h 616"/>
              <a:gd name="T8" fmla="*/ 456 w 488"/>
              <a:gd name="T9" fmla="*/ 87 h 616"/>
              <a:gd name="T10" fmla="*/ 456 w 488"/>
              <a:gd name="T11" fmla="*/ 533 h 616"/>
              <a:gd name="T12" fmla="*/ 403 w 488"/>
              <a:gd name="T13" fmla="*/ 588 h 616"/>
              <a:gd name="T14" fmla="*/ 80 w 488"/>
              <a:gd name="T15" fmla="*/ 588 h 616"/>
              <a:gd name="T16" fmla="*/ 28 w 488"/>
              <a:gd name="T17" fmla="*/ 533 h 616"/>
              <a:gd name="T18" fmla="*/ 28 w 488"/>
              <a:gd name="T19" fmla="*/ 87 h 616"/>
              <a:gd name="T20" fmla="*/ 80 w 488"/>
              <a:gd name="T21" fmla="*/ 36 h 616"/>
              <a:gd name="T22" fmla="*/ 108 w 488"/>
              <a:gd name="T23" fmla="*/ 36 h 616"/>
              <a:gd name="T24" fmla="*/ 108 w 488"/>
              <a:gd name="T25" fmla="*/ 0 h 616"/>
              <a:gd name="T26" fmla="*/ 60 w 488"/>
              <a:gd name="T27" fmla="*/ 0 h 616"/>
              <a:gd name="T28" fmla="*/ 0 w 488"/>
              <a:gd name="T29" fmla="*/ 60 h 616"/>
              <a:gd name="T30" fmla="*/ 0 w 488"/>
              <a:gd name="T31" fmla="*/ 556 h 616"/>
              <a:gd name="T32" fmla="*/ 60 w 488"/>
              <a:gd name="T33" fmla="*/ 616 h 616"/>
              <a:gd name="T34" fmla="*/ 428 w 488"/>
              <a:gd name="T35" fmla="*/ 616 h 616"/>
              <a:gd name="T36" fmla="*/ 488 w 488"/>
              <a:gd name="T37" fmla="*/ 556 h 616"/>
              <a:gd name="T38" fmla="*/ 488 w 488"/>
              <a:gd name="T39" fmla="*/ 60 h 616"/>
              <a:gd name="T40" fmla="*/ 428 w 488"/>
              <a:gd name="T41" fmla="*/ 0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88" h="616">
                <a:moveTo>
                  <a:pt x="428" y="0"/>
                </a:moveTo>
                <a:cubicBezTo>
                  <a:pt x="384" y="0"/>
                  <a:pt x="384" y="0"/>
                  <a:pt x="384" y="0"/>
                </a:cubicBezTo>
                <a:cubicBezTo>
                  <a:pt x="384" y="36"/>
                  <a:pt x="384" y="36"/>
                  <a:pt x="384" y="36"/>
                </a:cubicBezTo>
                <a:cubicBezTo>
                  <a:pt x="403" y="36"/>
                  <a:pt x="403" y="36"/>
                  <a:pt x="403" y="36"/>
                </a:cubicBezTo>
                <a:cubicBezTo>
                  <a:pt x="432" y="36"/>
                  <a:pt x="456" y="57"/>
                  <a:pt x="456" y="87"/>
                </a:cubicBezTo>
                <a:cubicBezTo>
                  <a:pt x="456" y="533"/>
                  <a:pt x="456" y="533"/>
                  <a:pt x="456" y="533"/>
                </a:cubicBezTo>
                <a:cubicBezTo>
                  <a:pt x="456" y="563"/>
                  <a:pt x="432" y="588"/>
                  <a:pt x="403" y="588"/>
                </a:cubicBezTo>
                <a:cubicBezTo>
                  <a:pt x="80" y="588"/>
                  <a:pt x="80" y="588"/>
                  <a:pt x="80" y="588"/>
                </a:cubicBezTo>
                <a:cubicBezTo>
                  <a:pt x="51" y="588"/>
                  <a:pt x="28" y="563"/>
                  <a:pt x="28" y="533"/>
                </a:cubicBezTo>
                <a:cubicBezTo>
                  <a:pt x="28" y="87"/>
                  <a:pt x="28" y="87"/>
                  <a:pt x="28" y="87"/>
                </a:cubicBezTo>
                <a:cubicBezTo>
                  <a:pt x="28" y="57"/>
                  <a:pt x="51" y="36"/>
                  <a:pt x="80" y="36"/>
                </a:cubicBezTo>
                <a:cubicBezTo>
                  <a:pt x="108" y="36"/>
                  <a:pt x="108" y="36"/>
                  <a:pt x="108" y="36"/>
                </a:cubicBezTo>
                <a:cubicBezTo>
                  <a:pt x="108" y="0"/>
                  <a:pt x="108" y="0"/>
                  <a:pt x="108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27" y="0"/>
                  <a:pt x="0" y="27"/>
                  <a:pt x="0" y="60"/>
                </a:cubicBezTo>
                <a:cubicBezTo>
                  <a:pt x="0" y="556"/>
                  <a:pt x="0" y="556"/>
                  <a:pt x="0" y="556"/>
                </a:cubicBezTo>
                <a:cubicBezTo>
                  <a:pt x="0" y="589"/>
                  <a:pt x="27" y="616"/>
                  <a:pt x="60" y="616"/>
                </a:cubicBezTo>
                <a:cubicBezTo>
                  <a:pt x="428" y="616"/>
                  <a:pt x="428" y="616"/>
                  <a:pt x="428" y="616"/>
                </a:cubicBezTo>
                <a:cubicBezTo>
                  <a:pt x="461" y="616"/>
                  <a:pt x="488" y="589"/>
                  <a:pt x="488" y="556"/>
                </a:cubicBezTo>
                <a:cubicBezTo>
                  <a:pt x="488" y="60"/>
                  <a:pt x="488" y="60"/>
                  <a:pt x="488" y="60"/>
                </a:cubicBezTo>
                <a:cubicBezTo>
                  <a:pt x="488" y="27"/>
                  <a:pt x="461" y="0"/>
                  <a:pt x="428" y="0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035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248A3-7B52-2645-9CD7-AB21BC963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Vielen Dank!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A1F87-AE38-C244-95A0-EB0F10118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Marcel Kiehl</a:t>
            </a:r>
          </a:p>
          <a:p>
            <a:pPr marL="0" indent="0">
              <a:buNone/>
            </a:pPr>
            <a:r>
              <a:rPr lang="de-DE" dirty="0"/>
              <a:t>d-NRW AöR</a:t>
            </a:r>
          </a:p>
          <a:p>
            <a:pPr marL="0" indent="0">
              <a:buNone/>
              <a:tabLst>
                <a:tab pos="798513" algn="l"/>
              </a:tabLst>
            </a:pPr>
            <a:r>
              <a:rPr lang="de-DE" dirty="0"/>
              <a:t>Wirtschafts-Service-</a:t>
            </a:r>
            <a:r>
              <a:rPr lang="de-DE" dirty="0" err="1"/>
              <a:t>Portal.NRW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Telefon:	+49 231 222 438-100</a:t>
            </a:r>
            <a:br>
              <a:rPr lang="de-DE" dirty="0"/>
            </a:br>
            <a:r>
              <a:rPr lang="de-DE" dirty="0"/>
              <a:t>E-Mail:	wsp@digitales.nrw.de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DB48F-F999-5A48-A9E6-33582E573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26.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A3FD1E-9F2F-A44D-ABF6-6E8F41B75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6</a:t>
            </a:fld>
            <a:endParaRPr lang="de-DE" noProof="0"/>
          </a:p>
        </p:txBody>
      </p:sp>
      <p:pic>
        <p:nvPicPr>
          <p:cNvPr id="8" name="Picture Placeholder 7" descr="Mikrofon mit einer unscharfen Menschenmenge im Hintergrund (wahrscheinlich ein Hörsaal oder ein großer Raum)">
            <a:extLst>
              <a:ext uri="{FF2B5EF4-FFF2-40B4-BE49-F238E27FC236}">
                <a16:creationId xmlns:a16="http://schemas.microsoft.com/office/drawing/2014/main" id="{54E12EE7-D5CD-6E4A-A8DD-D508E14D06D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89" r="89"/>
          <a:stretch/>
        </p:blipFill>
        <p:spPr>
          <a:xfrm>
            <a:off x="0" y="1044574"/>
            <a:ext cx="2838451" cy="5813425"/>
          </a:xfrm>
        </p:spPr>
      </p:pic>
    </p:spTree>
    <p:extLst>
      <p:ext uri="{BB962C8B-B14F-4D97-AF65-F5344CB8AC3E}">
        <p14:creationId xmlns:p14="http://schemas.microsoft.com/office/powerpoint/2010/main" val="4132729685"/>
      </p:ext>
    </p:extLst>
  </p:cSld>
  <p:clrMapOvr>
    <a:masterClrMapping/>
  </p:clrMapOvr>
</p:sld>
</file>

<file path=ppt/theme/theme1.xml><?xml version="1.0" encoding="utf-8"?>
<a:theme xmlns:a="http://schemas.openxmlformats.org/drawingml/2006/main" name="MWIDE Theme">
  <a:themeElements>
    <a:clrScheme name="NRW Farben">
      <a:dk1>
        <a:srgbClr val="FFFFFF"/>
      </a:dk1>
      <a:lt1>
        <a:srgbClr val="000000"/>
      </a:lt1>
      <a:dk2>
        <a:srgbClr val="ACACAC"/>
      </a:dk2>
      <a:lt2>
        <a:srgbClr val="009036"/>
      </a:lt2>
      <a:accent1>
        <a:srgbClr val="E2001A"/>
      </a:accent1>
      <a:accent2>
        <a:srgbClr val="003064"/>
      </a:accent2>
      <a:accent3>
        <a:srgbClr val="009EE0"/>
      </a:accent3>
      <a:accent4>
        <a:srgbClr val="B1C800"/>
      </a:accent4>
      <a:accent5>
        <a:srgbClr val="F29300"/>
      </a:accent5>
      <a:accent6>
        <a:srgbClr val="E75112"/>
      </a:accent6>
      <a:hlink>
        <a:srgbClr val="009EE0"/>
      </a:hlink>
      <a:folHlink>
        <a:srgbClr val="0030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189543FEBCA541B180998A1B3E3B02" ma:contentTypeVersion="18" ma:contentTypeDescription="Ein neues Dokument erstellen." ma:contentTypeScope="" ma:versionID="2b459608b011b48d804aa1c7f1c0d7da">
  <xsd:schema xmlns:xsd="http://www.w3.org/2001/XMLSchema" xmlns:xs="http://www.w3.org/2001/XMLSchema" xmlns:p="http://schemas.microsoft.com/office/2006/metadata/properties" xmlns:ns2="09b63534-2f63-4e00-adeb-ff2fed193dbf" xmlns:ns3="87d3a20b-66a6-4f1b-b80d-8ec1bafc8abe" targetNamespace="http://schemas.microsoft.com/office/2006/metadata/properties" ma:root="true" ma:fieldsID="039b20f2064ff6a5ed1324fb4a38c9de" ns2:_="" ns3:_="">
    <xsd:import namespace="09b63534-2f63-4e00-adeb-ff2fed193dbf"/>
    <xsd:import namespace="87d3a20b-66a6-4f1b-b80d-8ec1bafc8ab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63534-2f63-4e00-adeb-ff2fed193d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fd04c65-edfd-4ca9-a79d-3447db995cf0}" ma:internalName="TaxCatchAll" ma:showField="CatchAllData" ma:web="09b63534-2f63-4e00-adeb-ff2fed193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d3a20b-66a6-4f1b-b80d-8ec1bafc8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c9fe70c-0f89-4e18-9812-17c7a802e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d3a20b-66a6-4f1b-b80d-8ec1bafc8abe">
      <Terms xmlns="http://schemas.microsoft.com/office/infopath/2007/PartnerControls"/>
    </lcf76f155ced4ddcb4097134ff3c332f>
    <TaxCatchAll xmlns="09b63534-2f63-4e00-adeb-ff2fed193d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850F17-79D2-4CF2-AE4F-F9A973FB5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b63534-2f63-4e00-adeb-ff2fed193dbf"/>
    <ds:schemaRef ds:uri="87d3a20b-66a6-4f1b-b80d-8ec1bafc8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BCF490-8899-423A-9247-3EFA5B2EA39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87d3a20b-66a6-4f1b-b80d-8ec1bafc8abe"/>
    <ds:schemaRef ds:uri="http://purl.org/dc/terms/"/>
    <ds:schemaRef ds:uri="09b63534-2f63-4e00-adeb-ff2fed193db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550E404-28C5-4434-85B9-AEEAB24FE6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169</Words>
  <Application>Microsoft Office PowerPoint</Application>
  <PresentationFormat>Breitbild</PresentationFormat>
  <Paragraphs>53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MWIDE Theme</vt:lpstr>
      <vt:lpstr>Ablösung Jira</vt:lpstr>
      <vt:lpstr>Zielsetzung</vt:lpstr>
      <vt:lpstr>Neukonfiguration mit Empfangsclient</vt:lpstr>
      <vt:lpstr>Ende-zu-Ende-Betrachtung – unsere Fokusthemen</vt:lpstr>
      <vt:lpstr>Nächste Schritte</vt:lpstr>
      <vt:lpstr>Vielen Dank!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Ablösung Jira</dc:title>
  <dc:creator>Yves Luther</dc:creator>
  <cp:lastModifiedBy>Kiehl, Marcel (d-NRW)</cp:lastModifiedBy>
  <cp:revision>57</cp:revision>
  <dcterms:created xsi:type="dcterms:W3CDTF">2022-03-11T11:44:23Z</dcterms:created>
  <dcterms:modified xsi:type="dcterms:W3CDTF">2025-02-26T08:00:53Z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0x01010009189543FEBCA541B180998A1B3E3B02</vt:lpwstr>
  </property>
</Properties>
</file>