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376891" r:id="rId5"/>
    <p:sldId id="2147376930" r:id="rId6"/>
    <p:sldId id="2147376893" r:id="rId7"/>
    <p:sldId id="2147376924" r:id="rId8"/>
    <p:sldId id="2147376925" r:id="rId9"/>
    <p:sldId id="2147376926" r:id="rId10"/>
    <p:sldId id="2147376896" r:id="rId11"/>
    <p:sldId id="2147376929" r:id="rId12"/>
    <p:sldId id="354" r:id="rId13"/>
    <p:sldId id="2147376928" r:id="rId14"/>
    <p:sldId id="347" r:id="rId15"/>
  </p:sldIdLst>
  <p:sldSz cx="12192000" cy="6858000"/>
  <p:notesSz cx="6858000" cy="9144000"/>
  <p:custDataLst>
    <p:tags r:id="rId18"/>
  </p:custDataLst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F6E3685-086A-41D8-9E82-84CC6D4763AB}">
          <p14:sldIdLst>
            <p14:sldId id="2147376891"/>
            <p14:sldId id="2147376930"/>
            <p14:sldId id="2147376893"/>
            <p14:sldId id="2147376924"/>
            <p14:sldId id="2147376925"/>
            <p14:sldId id="2147376926"/>
            <p14:sldId id="2147376896"/>
            <p14:sldId id="2147376929"/>
            <p14:sldId id="354"/>
            <p14:sldId id="2147376928"/>
            <p14:sldId id="347"/>
          </p14:sldIdLst>
        </p14:section>
        <p14:section name="Archiv" id="{0057EB78-C04C-4692-B0B8-637DCF22B4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5C4966-78FA-A69E-6BCF-7BBC2061ABA8}" name="Kaufmann, Stefanie" initials="" userId="S::stefanie.kaufmann@cassini.de::675962a8-484d-43ad-ade4-1f6227a4804d" providerId="AD"/>
  <p188:author id="{DFD559F7-6FFC-E4E6-4FFD-9B59B8699C0F}" name="Becker, Johanna" initials="JB" userId="S::johanna.becker@cassini.de::0c7a8318-579b-4bcf-b598-e9e01e0aa8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5"/>
    <a:srgbClr val="D8F0FA"/>
    <a:srgbClr val="009EE0"/>
    <a:srgbClr val="00B050"/>
    <a:srgbClr val="EFF9FD"/>
    <a:srgbClr val="F2F2F2"/>
    <a:srgbClr val="DDF0C8"/>
    <a:srgbClr val="CBDFF3"/>
    <a:srgbClr val="8CCFEA"/>
    <a:srgbClr val="B7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961DE-FCFA-4926-6E4B-EC4B1F8DD376}" v="116" dt="2024-11-07T09:53:18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96" autoAdjust="0"/>
  </p:normalViewPr>
  <p:slideViewPr>
    <p:cSldViewPr snapToGrid="0">
      <p:cViewPr varScale="1">
        <p:scale>
          <a:sx n="65" d="100"/>
          <a:sy n="65" d="100"/>
        </p:scale>
        <p:origin x="8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7C395-64F5-4C93-A20A-67703D416E72}" type="datetime1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4503-73DA-42C7-A8DC-9B881D020B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545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9095-0D7A-4D18-A94F-60DBF03E9418}" type="datetime1">
              <a:rPr lang="de-DE" smtClean="0"/>
              <a:t>13.11.2024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C06D-84CB-DD47-A785-5147C6018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413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836DA07-B307-4751-8A01-AA69F9F66938}" type="datetime1">
              <a:rPr lang="de-DE" smtClean="0"/>
              <a:t>13.11.2024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89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F6C3B3-232D-4BC0-99B0-F0BE2E92493E}" type="datetime1">
              <a:rPr lang="de-DE" smtClean="0"/>
              <a:t>13.11.2024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37540"/>
            <a:ext cx="2835275" cy="5820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5" cy="5820459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D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8CFE9-584C-81B4-429E-7670B33C2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16751" y="6395389"/>
            <a:ext cx="1674534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13.11.2024 I 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subtitle</a:t>
            </a:r>
            <a:r>
              <a:rPr lang="de-DE" noProof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83932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98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6" cy="5813425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1" y="1044574"/>
            <a:ext cx="2835276" cy="58134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317D-E2B7-DF40-83A9-695417D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DFA4-58F4-BA41-8327-AFEFA00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6878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606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Clr>
                <a:schemeClr val="accent4"/>
              </a:buClr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Clr>
                <a:schemeClr val="accent4"/>
              </a:buClr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Clr>
                <a:schemeClr val="accent4"/>
              </a:buClr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Clr>
                <a:schemeClr val="accent4"/>
              </a:buClr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Clr>
                <a:schemeClr val="accent4"/>
              </a:buClr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8952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979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¼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044574"/>
            <a:ext cx="283845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1974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ienspalte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 userDrawn="1"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½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0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000" y="2550695"/>
            <a:ext cx="5803200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58032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0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C3B74-63CC-51E2-D84D-0A0032E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96D9ADDE-9752-DF4E-B187-C92CBD3CA4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5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27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1pPr>
            <a:lvl2pPr marL="54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2pPr>
            <a:lvl3pPr marL="81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3pPr>
            <a:lvl4pPr marL="108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4pPr>
            <a:lvl5pPr marL="135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5pPr>
            <a:lvl6pPr marL="162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6pPr>
            <a:lvl7pPr marL="189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7pPr>
            <a:lvl8pPr marL="216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5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¾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85" y="1051904"/>
            <a:ext cx="2838451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85" y="2550695"/>
            <a:ext cx="2838451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692" y="6395389"/>
            <a:ext cx="424042" cy="224909"/>
          </a:xfrm>
          <a:prstGeom prst="rect">
            <a:avLst/>
          </a:prstGeom>
        </p:spPr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44574"/>
            <a:ext cx="87630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39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subtitle</a:t>
            </a:r>
            <a:r>
              <a:rPr lang="de-DE" noProof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90617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1219200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7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77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¼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3283"/>
            <a:ext cx="283845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7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ienspalte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13.11.2024 I Seite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 userDrawn="1"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3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½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25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25" y="2550695"/>
            <a:ext cx="5802312" cy="3612517"/>
          </a:xfrm>
        </p:spPr>
        <p:txBody>
          <a:bodyPr/>
          <a:lstStyle/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1904"/>
            <a:ext cx="5802313" cy="5806096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7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lang="en-GB" sz="2400" b="1" dirty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lang="en-GB" sz="2400" b="1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</a:p>
        </p:txBody>
      </p:sp>
    </p:spTree>
    <p:extLst>
      <p:ext uri="{BB962C8B-B14F-4D97-AF65-F5344CB8AC3E}">
        <p14:creationId xmlns:p14="http://schemas.microsoft.com/office/powerpoint/2010/main" val="405596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B6B94BC-C585-E82A-C394-BFE00616BA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932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6B94BC-C585-E82A-C394-BFE00616B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A380146-A78D-B431-E1BC-3A09A723BC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298984" cy="6858000"/>
          </a:xfrm>
          <a:prstGeom prst="rect">
            <a:avLst/>
          </a:prstGeom>
        </p:spPr>
      </p:pic>
      <p:sp>
        <p:nvSpPr>
          <p:cNvPr id="4" name="Flussdiagramm: Manuelle Eingabe 3">
            <a:extLst>
              <a:ext uri="{FF2B5EF4-FFF2-40B4-BE49-F238E27FC236}">
                <a16:creationId xmlns:a16="http://schemas.microsoft.com/office/drawing/2014/main" id="{2FEFED69-487D-5E44-A578-D7873B5A0F21}"/>
              </a:ext>
            </a:extLst>
          </p:cNvPr>
          <p:cNvSpPr/>
          <p:nvPr userDrawn="1"/>
        </p:nvSpPr>
        <p:spPr>
          <a:xfrm rot="16200000" flipH="1">
            <a:off x="5551602" y="-348111"/>
            <a:ext cx="6858001" cy="75542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780 h 11780"/>
              <a:gd name="connsiteX1" fmla="*/ 9978 w 10000"/>
              <a:gd name="connsiteY1" fmla="*/ 0 h 11780"/>
              <a:gd name="connsiteX2" fmla="*/ 10000 w 10000"/>
              <a:gd name="connsiteY2" fmla="*/ 11780 h 11780"/>
              <a:gd name="connsiteX3" fmla="*/ 0 w 10000"/>
              <a:gd name="connsiteY3" fmla="*/ 11780 h 11780"/>
              <a:gd name="connsiteX4" fmla="*/ 0 w 10000"/>
              <a:gd name="connsiteY4" fmla="*/ 3780 h 11780"/>
              <a:gd name="connsiteX0" fmla="*/ 0 w 10000"/>
              <a:gd name="connsiteY0" fmla="*/ 1937 h 11780"/>
              <a:gd name="connsiteX1" fmla="*/ 9978 w 10000"/>
              <a:gd name="connsiteY1" fmla="*/ 0 h 11780"/>
              <a:gd name="connsiteX2" fmla="*/ 10000 w 10000"/>
              <a:gd name="connsiteY2" fmla="*/ 11780 h 11780"/>
              <a:gd name="connsiteX3" fmla="*/ 0 w 10000"/>
              <a:gd name="connsiteY3" fmla="*/ 11780 h 11780"/>
              <a:gd name="connsiteX4" fmla="*/ 0 w 10000"/>
              <a:gd name="connsiteY4" fmla="*/ 1937 h 1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780">
                <a:moveTo>
                  <a:pt x="0" y="1937"/>
                </a:moveTo>
                <a:lnTo>
                  <a:pt x="9978" y="0"/>
                </a:lnTo>
                <a:cubicBezTo>
                  <a:pt x="9985" y="3927"/>
                  <a:pt x="9993" y="7853"/>
                  <a:pt x="10000" y="11780"/>
                </a:cubicBezTo>
                <a:lnTo>
                  <a:pt x="0" y="11780"/>
                </a:lnTo>
                <a:lnTo>
                  <a:pt x="0" y="193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30BA5E-19CA-AD7D-5FA6-E13A32C46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36" y="2278338"/>
            <a:ext cx="5014819" cy="1629419"/>
          </a:xfrm>
        </p:spPr>
        <p:txBody>
          <a:bodyPr vert="horz"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Click to </a:t>
            </a:r>
            <a:r>
              <a:rPr lang="de-DE" noProof="0" err="1"/>
              <a:t>edit</a:t>
            </a:r>
            <a:r>
              <a:rPr lang="de-DE" noProof="0"/>
              <a:t>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62C996-FF29-93E5-E2D5-CB6A9600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36" y="4079638"/>
            <a:ext cx="5014818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subtitle</a:t>
            </a:r>
            <a:r>
              <a:rPr lang="de-DE" noProof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3296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77CA73A-0370-E7DC-2677-F9E3A7ECA0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384276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26" imgW="404" imgH="405" progId="TCLayout.ActiveDocument.1">
                  <p:embed/>
                </p:oleObj>
              </mc:Choice>
              <mc:Fallback>
                <p:oleObj name="think-cell Folie" r:id="rId26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CA73A-0370-E7DC-2677-F9E3A7ECA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61B64-84D4-8E4F-984B-F9350215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5" y="1051904"/>
            <a:ext cx="8767762" cy="11894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9987-CD12-2E48-A332-385A5CB91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0875" y="2550695"/>
            <a:ext cx="8767762" cy="3612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Click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Master </a:t>
            </a:r>
            <a:r>
              <a:rPr lang="de-DE" noProof="0" err="1"/>
              <a:t>text</a:t>
            </a:r>
            <a:r>
              <a:rPr lang="de-DE" noProof="0"/>
              <a:t> </a:t>
            </a:r>
            <a:r>
              <a:rPr lang="de-DE" noProof="0" err="1"/>
              <a:t>styles</a:t>
            </a:r>
            <a:endParaRPr lang="de-DE" noProof="0"/>
          </a:p>
          <a:p>
            <a:pPr lvl="1"/>
            <a:r>
              <a:rPr lang="de-DE" noProof="0"/>
              <a:t>Second </a:t>
            </a:r>
            <a:r>
              <a:rPr lang="de-DE" noProof="0" err="1"/>
              <a:t>level</a:t>
            </a:r>
            <a:endParaRPr lang="de-DE" noProof="0"/>
          </a:p>
          <a:p>
            <a:pPr lvl="2"/>
            <a:r>
              <a:rPr lang="de-DE" noProof="0"/>
              <a:t>Third </a:t>
            </a:r>
            <a:r>
              <a:rPr lang="de-DE" noProof="0" err="1"/>
              <a:t>level</a:t>
            </a:r>
            <a:endParaRPr lang="de-DE" noProof="0"/>
          </a:p>
          <a:p>
            <a:pPr lvl="3"/>
            <a:r>
              <a:rPr lang="de-DE" noProof="0" err="1"/>
              <a:t>Fourth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4"/>
            <a:r>
              <a:rPr lang="de-DE" noProof="0" err="1"/>
              <a:t>Fifth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5"/>
            <a:r>
              <a:rPr lang="de-DE" noProof="0" err="1"/>
              <a:t>Sixth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6"/>
            <a:r>
              <a:rPr lang="de-DE" noProof="0" err="1"/>
              <a:t>Seventh</a:t>
            </a:r>
            <a:r>
              <a:rPr lang="de-DE" noProof="0"/>
              <a:t> </a:t>
            </a:r>
            <a:r>
              <a:rPr lang="de-DE" noProof="0" err="1"/>
              <a:t>level</a:t>
            </a:r>
            <a:endParaRPr lang="de-DE" noProof="0"/>
          </a:p>
          <a:p>
            <a:pPr lvl="7"/>
            <a:r>
              <a:rPr lang="de-DE" noProof="0"/>
              <a:t>Eight </a:t>
            </a:r>
            <a:r>
              <a:rPr lang="de-DE" noProof="0" err="1"/>
              <a:t>level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0AA5-CEAB-3B4B-9492-EFB0DEB1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297" y="6395389"/>
            <a:ext cx="1674534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13.11.2024 I Seite</a:t>
            </a:r>
            <a:endParaRPr lang="de-DE" dirty="0"/>
          </a:p>
        </p:txBody>
      </p:sp>
      <p:pic>
        <p:nvPicPr>
          <p:cNvPr id="8" name="Picture 7" descr="Textliches Logo des Ministerium für Wirtschaft, Industrie, Klimaschutz und Energie des Landes Nordrhein-Westfalen sowie einem Wappen des Bundeslandes Nordrhein-Westfalen">
            <a:extLst>
              <a:ext uri="{FF2B5EF4-FFF2-40B4-BE49-F238E27FC236}">
                <a16:creationId xmlns:a16="http://schemas.microsoft.com/office/drawing/2014/main" id="{3E5EB9AA-8A64-3375-1DDF-55CFFDBC340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9120188" y="330493"/>
            <a:ext cx="2627312" cy="51569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0D0DE8-C24E-A2E0-0094-0F3F0E3EC162}"/>
              </a:ext>
            </a:extLst>
          </p:cNvPr>
          <p:cNvSpPr txBox="1">
            <a:spLocks/>
          </p:cNvSpPr>
          <p:nvPr userDrawn="1"/>
        </p:nvSpPr>
        <p:spPr>
          <a:xfrm>
            <a:off x="1386556" y="6395389"/>
            <a:ext cx="424042" cy="22490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E"/>
            </a:defPPr>
            <a:lvl1pPr marL="0" algn="r" defTabSz="914400" rtl="0" eaLnBrk="1" latinLnBrk="0" hangingPunct="1"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561F3-FADA-DF43-977E-A09A0FDE6BE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87" r:id="rId3"/>
    <p:sldLayoutId id="2147483689" r:id="rId4"/>
    <p:sldLayoutId id="2147483681" r:id="rId5"/>
    <p:sldLayoutId id="2147483650" r:id="rId6"/>
    <p:sldLayoutId id="2147483683" r:id="rId7"/>
    <p:sldLayoutId id="2147483677" r:id="rId8"/>
    <p:sldLayoutId id="2147483695" r:id="rId9"/>
    <p:sldLayoutId id="2147483668" r:id="rId10"/>
    <p:sldLayoutId id="2147483692" r:id="rId11"/>
    <p:sldLayoutId id="2147483680" r:id="rId12"/>
    <p:sldLayoutId id="2147483674" r:id="rId13"/>
    <p:sldLayoutId id="2147483688" r:id="rId14"/>
    <p:sldLayoutId id="2147483690" r:id="rId15"/>
    <p:sldLayoutId id="2147483682" r:id="rId16"/>
    <p:sldLayoutId id="2147483661" r:id="rId17"/>
    <p:sldLayoutId id="2147483684" r:id="rId18"/>
    <p:sldLayoutId id="2147483678" r:id="rId19"/>
    <p:sldLayoutId id="2147483686" r:id="rId20"/>
    <p:sldLayoutId id="2147483669" r:id="rId21"/>
    <p:sldLayoutId id="2147483676" r:id="rId22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2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1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0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9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8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17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70000"/>
        <a:buFont typeface="Wingdings" pitchFamily="2" charset="2"/>
        <a:buChar char="§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19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6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22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5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9">
          <p15:clr>
            <a:srgbClr val="F26B43"/>
          </p15:clr>
        </p15:guide>
        <p15:guide id="2" pos="143">
          <p15:clr>
            <a:srgbClr val="F26B43"/>
          </p15:clr>
        </p15:guide>
        <p15:guide id="3" orient="horz" pos="4171">
          <p15:clr>
            <a:srgbClr val="F26B43"/>
          </p15:clr>
        </p15:guide>
        <p15:guide id="5" pos="2010">
          <p15:clr>
            <a:srgbClr val="F26B43"/>
          </p15:clr>
        </p15:guide>
        <p15:guide id="7" pos="3878">
          <p15:clr>
            <a:srgbClr val="F26B43"/>
          </p15:clr>
        </p15:guide>
        <p15:guide id="9" pos="5745">
          <p15:clr>
            <a:srgbClr val="F26B43"/>
          </p15:clr>
        </p15:guide>
        <p15:guide id="10" pos="7533">
          <p15:clr>
            <a:srgbClr val="F26B43"/>
          </p15:clr>
        </p15:guide>
        <p15:guide id="11" orient="horz" pos="658">
          <p15:clr>
            <a:srgbClr val="F26B43"/>
          </p15:clr>
        </p15:guide>
        <p15:guide id="12" orient="horz" pos="1412">
          <p15:clr>
            <a:srgbClr val="F26B43"/>
          </p15:clr>
        </p15:guide>
        <p15:guide id="13" orient="horz" pos="1602">
          <p15:clr>
            <a:srgbClr val="F26B43"/>
          </p15:clr>
        </p15:guide>
        <p15:guide id="14" orient="horz" pos="3885">
          <p15:clr>
            <a:srgbClr val="F26B43"/>
          </p15:clr>
        </p15:guide>
        <p15:guide id="15" pos="1786">
          <p15:clr>
            <a:srgbClr val="F26B43"/>
          </p15:clr>
        </p15:guide>
        <p15:guide id="16" pos="3653">
          <p15:clr>
            <a:srgbClr val="F26B43"/>
          </p15:clr>
        </p15:guide>
        <p15:guide id="17" pos="5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EF738AB-95BC-C773-B2FB-1AEB7ADA7E02}"/>
              </a:ext>
            </a:extLst>
          </p:cNvPr>
          <p:cNvSpPr/>
          <p:nvPr/>
        </p:nvSpPr>
        <p:spPr>
          <a:xfrm>
            <a:off x="0" y="1044574"/>
            <a:ext cx="12192000" cy="47516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C298B-62DE-826C-6EA8-18E95CB86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Digitalisierung des Gründungsprozesses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C1D03D-6059-76A7-FDBD-3C09A879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0"/>
            <a:ext cx="8767762" cy="2007598"/>
          </a:xfrm>
        </p:spPr>
        <p:txBody>
          <a:bodyPr>
            <a:noAutofit/>
          </a:bodyPr>
          <a:lstStyle/>
          <a:p>
            <a:endParaRPr lang="de-DE" sz="1000" dirty="0"/>
          </a:p>
          <a:p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266B8F-4E3F-8C1E-85EA-637052531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297" y="6395389"/>
            <a:ext cx="1674534" cy="230490"/>
          </a:xfrm>
        </p:spPr>
        <p:txBody>
          <a:bodyPr/>
          <a:lstStyle/>
          <a:p>
            <a:r>
              <a:rPr lang="de-DE"/>
              <a:t>13.11.2024 I Seite</a:t>
            </a:r>
            <a:endParaRPr lang="de-DE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D98E257-D6F2-4D60-DA35-693BEC5275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EB9ACB-2087-CB5F-902F-24C531C8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" y="1035815"/>
            <a:ext cx="2834886" cy="582218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7FAB62D-36A4-389E-FAED-8B2488C016C4}"/>
              </a:ext>
            </a:extLst>
          </p:cNvPr>
          <p:cNvSpPr txBox="1">
            <a:spLocks/>
          </p:cNvSpPr>
          <p:nvPr/>
        </p:nvSpPr>
        <p:spPr>
          <a:xfrm>
            <a:off x="3190875" y="3813622"/>
            <a:ext cx="1674534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DE"/>
            </a:defPPr>
            <a:lvl1pPr marL="0" algn="l" defTabSz="914400" rtl="0" eaLnBrk="1" latinLnBrk="0" hangingPunct="1"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1"/>
                </a:solidFill>
              </a:rPr>
              <a:t>13.11.2024</a:t>
            </a:r>
          </a:p>
        </p:txBody>
      </p:sp>
    </p:spTree>
    <p:extLst>
      <p:ext uri="{BB962C8B-B14F-4D97-AF65-F5344CB8AC3E}">
        <p14:creationId xmlns:p14="http://schemas.microsoft.com/office/powerpoint/2010/main" val="52582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27013" y="1081211"/>
            <a:ext cx="11731624" cy="642331"/>
          </a:xfrm>
        </p:spPr>
        <p:txBody>
          <a:bodyPr/>
          <a:lstStyle/>
          <a:p>
            <a:r>
              <a:rPr lang="de-DE" sz="2800" dirty="0">
                <a:latin typeface="Arial"/>
                <a:cs typeface="Arial"/>
              </a:rPr>
              <a:t>Welche </a:t>
            </a:r>
            <a:r>
              <a:rPr lang="de-DE" sz="2800" dirty="0" smtClean="0">
                <a:latin typeface="Arial"/>
                <a:cs typeface="Arial"/>
              </a:rPr>
              <a:t>Verbesserungen </a:t>
            </a:r>
            <a:r>
              <a:rPr lang="de-DE" sz="2800" dirty="0">
                <a:latin typeface="Arial"/>
                <a:cs typeface="Arial"/>
              </a:rPr>
              <a:t>könnten im WSP.NRW durchgeführt werden?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27013" y="1993849"/>
            <a:ext cx="11731624" cy="4169363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/>
            <a:r>
              <a:rPr lang="de-DE" sz="1800" dirty="0">
                <a:cs typeface="Arial"/>
              </a:rPr>
              <a:t>Erweiterung des Gründungsassistenten</a:t>
            </a:r>
          </a:p>
          <a:p>
            <a:pPr marL="539750" lvl="1" indent="-269875"/>
            <a:r>
              <a:rPr lang="de-DE" sz="1800" dirty="0">
                <a:cs typeface="Arial"/>
              </a:rPr>
              <a:t>um baurechtliche Hinweise</a:t>
            </a:r>
          </a:p>
          <a:p>
            <a:pPr marL="539750" lvl="1" indent="-269875"/>
            <a:r>
              <a:rPr lang="de-DE" sz="1800" dirty="0">
                <a:cs typeface="Arial"/>
              </a:rPr>
              <a:t>um Verzahnung mit den Startercentern</a:t>
            </a:r>
          </a:p>
          <a:p>
            <a:pPr marL="539750" lvl="1" indent="-269875"/>
            <a:r>
              <a:rPr lang="de-DE" sz="1800" dirty="0">
                <a:cs typeface="Arial"/>
              </a:rPr>
              <a:t>um Verlinkung zu weiteren </a:t>
            </a:r>
            <a:r>
              <a:rPr lang="de-DE" sz="1800" dirty="0" smtClean="0">
                <a:cs typeface="Arial"/>
              </a:rPr>
              <a:t>Beratungsangeboten</a:t>
            </a:r>
          </a:p>
          <a:p>
            <a:pPr marL="539750" lvl="1" indent="-269875"/>
            <a:r>
              <a:rPr lang="de-DE" sz="1800" dirty="0">
                <a:cs typeface="Arial"/>
              </a:rPr>
              <a:t>u</a:t>
            </a:r>
            <a:r>
              <a:rPr lang="de-DE" sz="1800" dirty="0" smtClean="0">
                <a:cs typeface="Arial"/>
              </a:rPr>
              <a:t>m weitere moderne Technologien in Richtung Künstliche Intelligenz</a:t>
            </a:r>
            <a:endParaRPr lang="de-DE" sz="1800" dirty="0" smtClean="0">
              <a:cs typeface="Arial"/>
            </a:endParaRPr>
          </a:p>
          <a:p>
            <a:pPr marL="269875" indent="-269875"/>
            <a:r>
              <a:rPr lang="de-DE" sz="1800" dirty="0" smtClean="0">
                <a:cs typeface="Arial"/>
              </a:rPr>
              <a:t>Verzahnung </a:t>
            </a:r>
            <a:r>
              <a:rPr lang="de-DE" sz="1800" dirty="0">
                <a:cs typeface="Arial"/>
              </a:rPr>
              <a:t>mit Registermodernisierung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</a:p>
        </p:txBody>
      </p:sp>
    </p:spTree>
    <p:extLst>
      <p:ext uri="{BB962C8B-B14F-4D97-AF65-F5344CB8AC3E}">
        <p14:creationId xmlns:p14="http://schemas.microsoft.com/office/powerpoint/2010/main" val="250430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3238-72D9-203C-EF1A-14E7844F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E61B5-D67C-F48C-907B-00F291E4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3297" y="6395389"/>
            <a:ext cx="1674534" cy="230490"/>
          </a:xfrm>
        </p:spPr>
        <p:txBody>
          <a:bodyPr/>
          <a:lstStyle/>
          <a:p>
            <a:r>
              <a:rPr lang="de-DE"/>
              <a:t>13.11.2024 I Seite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24EE85-0AFB-979A-4867-333F1EDB3753}"/>
              </a:ext>
            </a:extLst>
          </p:cNvPr>
          <p:cNvSpPr/>
          <p:nvPr/>
        </p:nvSpPr>
        <p:spPr>
          <a:xfrm>
            <a:off x="7389629" y="1903227"/>
            <a:ext cx="3157870" cy="42317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C62B99-693C-7CCC-4C26-55A52F231A1B}"/>
              </a:ext>
            </a:extLst>
          </p:cNvPr>
          <p:cNvSpPr txBox="1"/>
          <p:nvPr/>
        </p:nvSpPr>
        <p:spPr>
          <a:xfrm>
            <a:off x="659851" y="1005952"/>
            <a:ext cx="6241543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400" b="1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Vielen Dank für Ihre Aufmerksamkeit!</a:t>
            </a:r>
          </a:p>
          <a:p>
            <a:endParaRPr lang="de-DE" sz="240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Haben Sie Anregungen oder Verbesserungsvorschläge zum Thema „Gründen“? Dann schicken Sie diese gerne an:</a:t>
            </a:r>
            <a:endParaRPr lang="de-DE" sz="1800" b="1" dirty="0">
              <a:solidFill>
                <a:schemeClr val="accent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092F6CD-3459-C2C4-0AA4-33CEAE2838C8}"/>
              </a:ext>
            </a:extLst>
          </p:cNvPr>
          <p:cNvSpPr/>
          <p:nvPr/>
        </p:nvSpPr>
        <p:spPr>
          <a:xfrm>
            <a:off x="7725910" y="2243913"/>
            <a:ext cx="2522835" cy="3500180"/>
          </a:xfrm>
          <a:prstGeom prst="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Lakes Condensed"/>
              <a:ea typeface="+mn-ea"/>
              <a:cs typeface="+mn-cs"/>
            </a:endParaRPr>
          </a:p>
        </p:txBody>
      </p:sp>
      <p:pic>
        <p:nvPicPr>
          <p:cNvPr id="9" name="Bild 1" descr="Logo des Ministeriums für Wirtschaft, Industrie, Klimaschutz und Energie">
            <a:extLst>
              <a:ext uri="{FF2B5EF4-FFF2-40B4-BE49-F238E27FC236}">
                <a16:creationId xmlns:a16="http://schemas.microsoft.com/office/drawing/2014/main" id="{B7F1908E-3E26-2457-9FCD-60295EA02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46" y="5202998"/>
            <a:ext cx="2127175" cy="420064"/>
          </a:xfrm>
          <a:prstGeom prst="rect">
            <a:avLst/>
          </a:prstGeom>
          <a:solidFill>
            <a:srgbClr val="DAE9F0"/>
          </a:solidFill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AAA0785-5C83-8870-B677-DF854192047C}"/>
              </a:ext>
            </a:extLst>
          </p:cNvPr>
          <p:cNvSpPr txBox="1"/>
          <p:nvPr/>
        </p:nvSpPr>
        <p:spPr>
          <a:xfrm>
            <a:off x="7838846" y="2471284"/>
            <a:ext cx="2381400" cy="2616101"/>
          </a:xfrm>
          <a:prstGeom prst="rect">
            <a:avLst/>
          </a:prstGeom>
          <a:noFill/>
        </p:spPr>
        <p:txBody>
          <a:bodyPr wrap="square" lIns="10800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  <a:latin typeface="TT Lakes Condensed"/>
              </a:rPr>
              <a:t>Ziyi Lu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TT Lakes Condensed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TT Lakes Condensed"/>
              </a:rPr>
              <a:t>Referentin Stabsstelle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de-DE" sz="800" dirty="0">
              <a:solidFill>
                <a:srgbClr val="000000"/>
              </a:solidFill>
              <a:latin typeface="TT Lakes Condensed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TT Lakes Condensed"/>
              </a:rPr>
              <a:t>„Digitalisierung für die Wirtschaft“</a:t>
            </a:r>
          </a:p>
          <a:p>
            <a:pPr eaLnBrk="0" fontAlgn="base" hangingPunct="0">
              <a:spcBef>
                <a:spcPct val="0"/>
              </a:spcBef>
            </a:pPr>
            <a:r>
              <a:rPr lang="de-DE" sz="1400" dirty="0">
                <a:solidFill>
                  <a:srgbClr val="000000"/>
                </a:solidFill>
                <a:latin typeface="TT Lakes Condensed"/>
              </a:rPr>
              <a:t>Berger Allee 25</a:t>
            </a:r>
          </a:p>
          <a:p>
            <a:pPr eaLnBrk="0" fontAlgn="base" hangingPunct="0">
              <a:spcBef>
                <a:spcPct val="0"/>
              </a:spcBef>
            </a:pPr>
            <a:r>
              <a:rPr lang="de-DE" sz="1400" dirty="0">
                <a:solidFill>
                  <a:srgbClr val="000000"/>
                </a:solidFill>
                <a:latin typeface="TT Lakes Condensed"/>
              </a:rPr>
              <a:t>40213 Düsseldorf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de-DE" sz="1400" dirty="0">
              <a:solidFill>
                <a:srgbClr val="000000"/>
              </a:solidFill>
              <a:latin typeface="TT Lakes Condensed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TT Lakes Condensed"/>
              </a:rPr>
              <a:t>ziyi.lu@mwike.nrw.de</a:t>
            </a:r>
            <a:endParaRPr lang="de-DE" dirty="0">
              <a:solidFill>
                <a:srgbClr val="000000"/>
              </a:solidFill>
              <a:latin typeface="TT Lake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284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B7091-63AF-C473-1CA4-80046FEB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39289"/>
            <a:ext cx="11731624" cy="652100"/>
          </a:xfrm>
        </p:spPr>
        <p:txBody>
          <a:bodyPr/>
          <a:lstStyle/>
          <a:p>
            <a:r>
              <a:rPr lang="de-DE" sz="2800" dirty="0"/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3796AF-83A7-87F3-5498-BD0B223B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06" y="1837541"/>
            <a:ext cx="11731624" cy="501928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de-DE" sz="2000" dirty="0">
                <a:cs typeface="Arial"/>
              </a:rPr>
              <a:t>Aktueller Stand im WSP.NRW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de-DE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de-DE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de-DE" sz="2000" dirty="0">
                <a:cs typeface="Arial"/>
              </a:rPr>
              <a:t>Erkenntnisse aus dem Praxischeck „Einfach(er) Gründen</a:t>
            </a:r>
            <a:r>
              <a:rPr lang="de-DE" sz="2000" dirty="0" smtClean="0">
                <a:cs typeface="Arial"/>
              </a:rPr>
              <a:t>“ des BMWK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de-DE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de-DE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de-DE" sz="2000" dirty="0"/>
              <a:t>Ausblick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742198-B5DF-E0DE-926D-B9A6E868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dirty="0"/>
          </a:p>
        </p:txBody>
      </p:sp>
      <p:sp>
        <p:nvSpPr>
          <p:cNvPr id="6" name="Flussdiagramm: Verzögerung 5">
            <a:extLst>
              <a:ext uri="{FF2B5EF4-FFF2-40B4-BE49-F238E27FC236}">
                <a16:creationId xmlns:a16="http://schemas.microsoft.com/office/drawing/2014/main" id="{95C81452-7083-8278-57FA-B01C86E0E8C5}"/>
              </a:ext>
            </a:extLst>
          </p:cNvPr>
          <p:cNvSpPr/>
          <p:nvPr/>
        </p:nvSpPr>
        <p:spPr>
          <a:xfrm>
            <a:off x="-654539" y="1919654"/>
            <a:ext cx="2505807" cy="3018692"/>
          </a:xfrm>
          <a:prstGeom prst="flowChartDela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0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2660ADB-59D2-4375-68A2-94EA644C91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660ADB-59D2-4375-68A2-94EA644C9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CA705A3-651A-20AC-1D15-217E821C9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1. Aktueller Stand im WSP.NRW</a:t>
            </a:r>
          </a:p>
        </p:txBody>
      </p:sp>
    </p:spTree>
    <p:extLst>
      <p:ext uri="{BB962C8B-B14F-4D97-AF65-F5344CB8AC3E}">
        <p14:creationId xmlns:p14="http://schemas.microsoft.com/office/powerpoint/2010/main" val="374839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27013" y="729519"/>
            <a:ext cx="11731624" cy="661869"/>
          </a:xfrm>
        </p:spPr>
        <p:txBody>
          <a:bodyPr/>
          <a:lstStyle/>
          <a:p>
            <a:r>
              <a:rPr lang="de-DE" sz="2800" dirty="0">
                <a:latin typeface="Arial"/>
                <a:cs typeface="Arial"/>
              </a:rPr>
              <a:t>Wie werden Gründungen im WSP.NRW aktuell unterstützt?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27013" y="1815719"/>
            <a:ext cx="4293249" cy="4579670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/>
            <a:r>
              <a:rPr lang="de-DE" sz="1800" dirty="0" smtClean="0">
                <a:cs typeface="Arial"/>
              </a:rPr>
              <a:t>Gründungsbezogene </a:t>
            </a:r>
            <a:r>
              <a:rPr lang="de-DE" sz="1800" dirty="0">
                <a:cs typeface="Arial"/>
              </a:rPr>
              <a:t>Inhalte sind in einem eigenen Bereich untergebracht</a:t>
            </a:r>
            <a:endParaRPr lang="de-DE" sz="1800" dirty="0"/>
          </a:p>
          <a:p>
            <a:pPr marL="269875" indent="-269875"/>
            <a:r>
              <a:rPr lang="de-DE" sz="1800" dirty="0">
                <a:cs typeface="Arial"/>
              </a:rPr>
              <a:t>Basisinformationen im Vorfeld des Gründungsprozesses inkl. Verlinkungen zu weiteren Portalen mit weiterführenden Informationen</a:t>
            </a:r>
          </a:p>
          <a:p>
            <a:pPr marL="269875" indent="-269875"/>
            <a:r>
              <a:rPr lang="de-DE" sz="1800" dirty="0">
                <a:cs typeface="Arial"/>
              </a:rPr>
              <a:t>Gründungsassistenten</a:t>
            </a:r>
          </a:p>
          <a:p>
            <a:pPr marL="269875" indent="-269875"/>
            <a:r>
              <a:rPr lang="de-DE" sz="1800" dirty="0">
                <a:cs typeface="Arial"/>
              </a:rPr>
              <a:t>Digitale Gewerbemeldung</a:t>
            </a:r>
          </a:p>
          <a:p>
            <a:pPr marL="269875" indent="-269875"/>
            <a:r>
              <a:rPr lang="de-DE" sz="1800" dirty="0">
                <a:cs typeface="Arial"/>
              </a:rPr>
              <a:t>Onlinedienste für verschiedene Erlaubnisse</a:t>
            </a:r>
          </a:p>
          <a:p>
            <a:pPr marL="269875" indent="-269875"/>
            <a:r>
              <a:rPr lang="de-DE" dirty="0" smtClean="0"/>
              <a:t>Gründungsstipendium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28" y="2096726"/>
            <a:ext cx="6927234" cy="3763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479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13" y="882025"/>
            <a:ext cx="11731624" cy="642331"/>
          </a:xfrm>
        </p:spPr>
        <p:txBody>
          <a:bodyPr/>
          <a:lstStyle/>
          <a:p>
            <a:r>
              <a:rPr lang="de-DE" sz="2800" dirty="0">
                <a:latin typeface="Arial"/>
                <a:cs typeface="Arial"/>
              </a:rPr>
              <a:t>Gründungsassistent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noProof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1529687"/>
            <a:ext cx="6297135" cy="3802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5539"/>
          <a:stretch/>
        </p:blipFill>
        <p:spPr>
          <a:xfrm>
            <a:off x="5152101" y="3250829"/>
            <a:ext cx="7036764" cy="3624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36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  <a:endParaRPr lang="de-DE" noProof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59" y="899"/>
            <a:ext cx="5725701" cy="6868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30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2660ADB-59D2-4375-68A2-94EA644C91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660ADB-59D2-4375-68A2-94EA644C9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CA705A3-651A-20AC-1D15-217E821C9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2. Erkenntnisse aus dem Praxischeck „Einfach(er) Gründen</a:t>
            </a:r>
            <a:r>
              <a:rPr lang="de-DE" dirty="0" smtClean="0"/>
              <a:t>“ des BMWK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7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8995" y="1192912"/>
            <a:ext cx="5572125" cy="709445"/>
          </a:xfrm>
        </p:spPr>
        <p:txBody>
          <a:bodyPr/>
          <a:lstStyle/>
          <a:p>
            <a:r>
              <a:rPr lang="de-DE" sz="2600" dirty="0">
                <a:solidFill>
                  <a:schemeClr val="accent3"/>
                </a:solidFill>
                <a:cs typeface="Arial"/>
              </a:rPr>
              <a:t>Größte Hürden für Gründende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46551" y="2159886"/>
            <a:ext cx="5572125" cy="4261551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/>
            <a:r>
              <a:rPr lang="de-DE" sz="1800" dirty="0">
                <a:cs typeface="Arial"/>
              </a:rPr>
              <a:t>Fehlende Schnittstellen zwischen den Behörden</a:t>
            </a:r>
          </a:p>
          <a:p>
            <a:pPr marL="269875" indent="-269875"/>
            <a:r>
              <a:rPr lang="de-DE" sz="1800" dirty="0">
                <a:cs typeface="Arial"/>
              </a:rPr>
              <a:t>Fehlende Umsetzung des </a:t>
            </a:r>
            <a:r>
              <a:rPr lang="de-DE" sz="1800" dirty="0" err="1">
                <a:cs typeface="Arial"/>
              </a:rPr>
              <a:t>Once</a:t>
            </a:r>
            <a:r>
              <a:rPr lang="de-DE" sz="1800" dirty="0">
                <a:cs typeface="Arial"/>
              </a:rPr>
              <a:t>-</a:t>
            </a:r>
            <a:r>
              <a:rPr lang="de-DE" sz="1800" dirty="0" err="1">
                <a:cs typeface="Arial"/>
              </a:rPr>
              <a:t>Only</a:t>
            </a:r>
            <a:r>
              <a:rPr lang="de-DE" sz="1800" dirty="0">
                <a:cs typeface="Arial"/>
              </a:rPr>
              <a:t>-Prinzips – Daten müssen mehrfach für unterschiedliche Behörden eingegeben werden</a:t>
            </a:r>
          </a:p>
          <a:p>
            <a:pPr marL="269875" indent="-269875"/>
            <a:r>
              <a:rPr lang="de-DE" sz="1800" dirty="0">
                <a:cs typeface="Arial"/>
              </a:rPr>
              <a:t>Vereinfachung der Sprache in den Antragsformularen</a:t>
            </a:r>
          </a:p>
          <a:p>
            <a:pPr marL="269875" indent="-269875"/>
            <a:endParaRPr lang="de-DE" dirty="0"/>
          </a:p>
          <a:p>
            <a:pPr marL="269875" indent="-269875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56325" y="1192011"/>
            <a:ext cx="5802312" cy="714817"/>
          </a:xfrm>
        </p:spPr>
        <p:txBody>
          <a:bodyPr/>
          <a:lstStyle/>
          <a:p>
            <a:r>
              <a:rPr lang="de-DE" sz="2600" dirty="0">
                <a:solidFill>
                  <a:schemeClr val="accent3"/>
                </a:solidFill>
                <a:cs typeface="Arial"/>
              </a:rPr>
              <a:t>Entlastungsmöglichkeiten für zuständige Stellen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17248" y="2159318"/>
            <a:ext cx="5841389" cy="4257749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/>
            <a:r>
              <a:rPr lang="de-DE" sz="1800" dirty="0">
                <a:cs typeface="Arial"/>
              </a:rPr>
              <a:t>Einführung von Trackingsystemen, sodass nicht Nachfragen zum Status gestellt werden müssen</a:t>
            </a:r>
          </a:p>
          <a:p>
            <a:pPr marL="269875" indent="-269875"/>
            <a:r>
              <a:rPr lang="de-DE" sz="1800" dirty="0">
                <a:cs typeface="Arial"/>
              </a:rPr>
              <a:t>Einführung von Plausibilitätsprüfungen in Anträgen, um falsche Eingaben auszuschließen </a:t>
            </a:r>
          </a:p>
          <a:p>
            <a:pPr marL="269875" indent="-269875"/>
            <a:r>
              <a:rPr lang="de-DE" sz="1800" dirty="0">
                <a:cs typeface="Arial"/>
              </a:rPr>
              <a:t>Standardisierte Schnittstellen, die einen Datenaustausch zwischen Behörden ermöglichen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13.11.2024 I Seite</a:t>
            </a:r>
          </a:p>
        </p:txBody>
      </p:sp>
    </p:spTree>
    <p:extLst>
      <p:ext uri="{BB962C8B-B14F-4D97-AF65-F5344CB8AC3E}">
        <p14:creationId xmlns:p14="http://schemas.microsoft.com/office/powerpoint/2010/main" val="30700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44AB4-83A4-7229-15C2-59637A016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7FF7D43-5C3A-DA57-A32E-71647E81116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7982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F7D43-5C3A-DA57-A32E-71647E811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05F302-FF39-D285-0277-75A3AB813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902" y="3180212"/>
            <a:ext cx="5014819" cy="1629419"/>
          </a:xfrm>
        </p:spPr>
        <p:txBody>
          <a:bodyPr vert="horz"/>
          <a:lstStyle/>
          <a:p>
            <a:r>
              <a:rPr lang="de-DE" dirty="0"/>
              <a:t>3. Ausblick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WIDE Theme">
  <a:themeElements>
    <a:clrScheme name="NRW Farben">
      <a:dk1>
        <a:srgbClr val="FFFFFF"/>
      </a:dk1>
      <a:lt1>
        <a:srgbClr val="000000"/>
      </a:lt1>
      <a:dk2>
        <a:srgbClr val="ACACAC"/>
      </a:dk2>
      <a:lt2>
        <a:srgbClr val="009036"/>
      </a:lt2>
      <a:accent1>
        <a:srgbClr val="E2001A"/>
      </a:accent1>
      <a:accent2>
        <a:srgbClr val="003064"/>
      </a:accent2>
      <a:accent3>
        <a:srgbClr val="009EE0"/>
      </a:accent3>
      <a:accent4>
        <a:srgbClr val="B1C800"/>
      </a:accent4>
      <a:accent5>
        <a:srgbClr val="F29300"/>
      </a:accent5>
      <a:accent6>
        <a:srgbClr val="E75112"/>
      </a:accent6>
      <a:hlink>
        <a:srgbClr val="009EE0"/>
      </a:hlink>
      <a:folHlink>
        <a:srgbClr val="0030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0FDC6C735AA34B8F07461342D42ACB" ma:contentTypeVersion="25" ma:contentTypeDescription="Ein neues Dokument erstellen." ma:contentTypeScope="" ma:versionID="399a2693fd4b2c83673024c509b4a039">
  <xsd:schema xmlns:xsd="http://www.w3.org/2001/XMLSchema" xmlns:xs="http://www.w3.org/2001/XMLSchema" xmlns:p="http://schemas.microsoft.com/office/2006/metadata/properties" xmlns:ns2="129c7df1-1564-466d-81b8-e312ef282048" xmlns:ns3="aa8bc9f6-10fd-4947-a88c-46f112a046dd" targetNamespace="http://schemas.microsoft.com/office/2006/metadata/properties" ma:root="true" ma:fieldsID="82496adec43e269b72db5112338f1f4d" ns2:_="" ns3:_="">
    <xsd:import namespace="129c7df1-1564-466d-81b8-e312ef282048"/>
    <xsd:import namespace="aa8bc9f6-10fd-4947-a88c-46f112a046dd"/>
    <xsd:element name="properties">
      <xsd:complexType>
        <xsd:sequence>
          <xsd:element name="documentManagement">
            <xsd:complexType>
              <xsd:all>
                <xsd:element ref="ns2:Tag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Von_x0028_Datum_x0029_" minOccurs="0"/>
                <xsd:element ref="ns2:Bis_x0028_Datum_x0029_" minOccurs="0"/>
                <xsd:element ref="ns2:Wer_x003f_" minOccurs="0"/>
                <xsd:element ref="ns2:Kurzbeschreibung" minOccurs="0"/>
                <xsd:element ref="ns2:Link" minOccurs="0"/>
                <xsd:element ref="ns2:WorkingDocument" minOccurs="0"/>
                <xsd:element ref="ns2:OwnerdesDokume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c7df1-1564-466d-81b8-e312ef282048" elementFormDefault="qualified">
    <xsd:import namespace="http://schemas.microsoft.com/office/2006/documentManagement/types"/>
    <xsd:import namespace="http://schemas.microsoft.com/office/infopath/2007/PartnerControls"/>
    <xsd:element name="Tags" ma:index="3" nillable="true" ma:displayName="Tags" ma:format="Dropdown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rtikel"/>
                        <xsd:enumeration value="Archiviert"/>
                        <xsd:enumeration value="Onboarding"/>
                        <xsd:enumeration value="EfA-Cockpit"/>
                        <xsd:enumeration value="Seatable"/>
                        <xsd:enumeration value="Workshoppräsentation"/>
                        <xsd:enumeration value="Protokoll"/>
                        <xsd:enumeration value="Once-Only"/>
                        <xsd:enumeration value="Organisatorisches"/>
                        <xsd:enumeration value="Template"/>
                        <xsd:enumeration value="Anleitung"/>
                        <xsd:enumeration value="2021 vollständig"/>
                        <xsd:enumeration value="2022 vollständig"/>
                        <xsd:enumeration value="bis Mai 2023"/>
                        <xsd:enumeration value="le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152d1a9-9a41-45e2-99e1-8379d83584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Von_x0028_Datum_x0029_" ma:index="21" nillable="true" ma:displayName="Von (Datum)" ma:format="DateOnly" ma:hidden="true" ma:internalName="Von_x0028_Datum_x0029_" ma:readOnly="false">
      <xsd:simpleType>
        <xsd:restriction base="dms:DateTime"/>
      </xsd:simpleType>
    </xsd:element>
    <xsd:element name="Bis_x0028_Datum_x0029_" ma:index="22" nillable="true" ma:displayName="Bis (Datum)" ma:format="DateOnly" ma:hidden="true" ma:internalName="Bis_x0028_Datum_x0029_" ma:readOnly="false">
      <xsd:simpleType>
        <xsd:restriction base="dms:DateTime"/>
      </xsd:simpleType>
    </xsd:element>
    <xsd:element name="Wer_x003f_" ma:index="23" nillable="true" ma:displayName="Wer?" ma:format="Dropdown" ma:hidden="true" ma:list="UserInfo" ma:SharePointGroup="0" ma:internalName="Wer_x003f_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urzbeschreibung" ma:index="24" nillable="true" ma:displayName="Kurzbeschreibung" ma:description="Was ist der der Inhalt oder Zweck dieses Objekts?" ma:format="Dropdown" ma:internalName="Kurzbeschreibung">
      <xsd:simpleType>
        <xsd:restriction base="dms:Note">
          <xsd:maxLength value="255"/>
        </xsd:restriction>
      </xsd:simpleType>
    </xsd:element>
    <xsd:element name="Link" ma:index="25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WorkingDocument" ma:index="26" nillable="true" ma:displayName="Working Document" ma:default="0" ma:description="Ein Dokument, an dem ständig weiter gearbeitet wird. Beispielsweise ein Projekthandbuch." ma:format="Dropdown" ma:indexed="true" ma:internalName="WorkingDocument">
      <xsd:simpleType>
        <xsd:restriction base="dms:Boolean"/>
      </xsd:simpleType>
    </xsd:element>
    <xsd:element name="OwnerdesDokuments" ma:index="27" nillable="true" ma:displayName="Qualitätsverantwortliche Person" ma:description="Diejenige Person, die für die Qualität des Dokuments verantwortlich ist." ma:format="Dropdown" ma:list="UserInfo" ma:SharePointGroup="0" ma:internalName="OwnerdesDokument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bc9f6-10fd-4947-a88c-46f112a046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eec95f-3f0c-4cb8-a881-329e2261f16b}" ma:internalName="TaxCatchAll" ma:readOnly="false" ma:showField="CatchAllData" ma:web="aa8bc9f6-10fd-4947-a88c-46f112a04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s_x0028_Datum_x0029_ xmlns="129c7df1-1564-466d-81b8-e312ef282048" xsi:nil="true"/>
    <OwnerdesDokuments xmlns="129c7df1-1564-466d-81b8-e312ef282048">
      <UserInfo>
        <DisplayName/>
        <AccountId xsi:nil="true"/>
        <AccountType/>
      </UserInfo>
    </OwnerdesDokuments>
    <Von_x0028_Datum_x0029_ xmlns="129c7df1-1564-466d-81b8-e312ef282048" xsi:nil="true"/>
    <Kurzbeschreibung xmlns="129c7df1-1564-466d-81b8-e312ef282048" xsi:nil="true"/>
    <Link xmlns="129c7df1-1564-466d-81b8-e312ef282048">
      <Url xsi:nil="true"/>
      <Description xsi:nil="true"/>
    </Link>
    <Tags xmlns="129c7df1-1564-466d-81b8-e312ef282048" xsi:nil="true"/>
    <Wer_x003f_ xmlns="129c7df1-1564-466d-81b8-e312ef282048">
      <UserInfo>
        <DisplayName/>
        <AccountId xsi:nil="true"/>
        <AccountType/>
      </UserInfo>
    </Wer_x003f_>
    <TaxCatchAll xmlns="aa8bc9f6-10fd-4947-a88c-46f112a046dd" xsi:nil="true"/>
    <WorkingDocument xmlns="129c7df1-1564-466d-81b8-e312ef282048">false</WorkingDocument>
    <lcf76f155ced4ddcb4097134ff3c332f xmlns="129c7df1-1564-466d-81b8-e312ef28204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DD7F74-E8EB-42D8-A6E6-688A91D7A632}">
  <ds:schemaRefs>
    <ds:schemaRef ds:uri="129c7df1-1564-466d-81b8-e312ef282048"/>
    <ds:schemaRef ds:uri="aa8bc9f6-10fd-4947-a88c-46f112a046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8013A6-D0DC-4B05-9E81-ECACC9C388C3}">
  <ds:schemaRefs>
    <ds:schemaRef ds:uri="aa8bc9f6-10fd-4947-a88c-46f112a046d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29c7df1-1564-466d-81b8-e312ef282048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59CCCA-B448-41C5-9CAA-9BF3AAFA8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Breitbild</PresentationFormat>
  <Paragraphs>64</Paragraphs>
  <Slides>11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TT Lakes Condensed</vt:lpstr>
      <vt:lpstr>Wingdings</vt:lpstr>
      <vt:lpstr>MWIDE Theme</vt:lpstr>
      <vt:lpstr>think-cell Folie</vt:lpstr>
      <vt:lpstr>Digitalisierung des Gründungsprozesses </vt:lpstr>
      <vt:lpstr>Agenda</vt:lpstr>
      <vt:lpstr>1. Aktueller Stand im WSP.NRW</vt:lpstr>
      <vt:lpstr>Wie werden Gründungen im WSP.NRW aktuell unterstützt?</vt:lpstr>
      <vt:lpstr>Gründungsassistent</vt:lpstr>
      <vt:lpstr>PowerPoint-Präsentation</vt:lpstr>
      <vt:lpstr>2. Erkenntnisse aus dem Praxischeck „Einfach(er) Gründen“ des BMWK</vt:lpstr>
      <vt:lpstr>PowerPoint-Präsentation</vt:lpstr>
      <vt:lpstr>3. Ausblick  </vt:lpstr>
      <vt:lpstr>Welche Verbesserungen könnten im WSP.NRW durchgeführt werden?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Luther</dc:creator>
  <cp:lastModifiedBy>Lu, Ziyi (MWIDE)</cp:lastModifiedBy>
  <cp:revision>135</cp:revision>
  <dcterms:created xsi:type="dcterms:W3CDTF">2022-03-11T11:44:23Z</dcterms:created>
  <dcterms:modified xsi:type="dcterms:W3CDTF">2024-11-13T08:18:09Z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0x010100460FDC6C735AA34B8F07461342D42ACB</vt:lpwstr>
  </property>
  <property fmtid="{D5CDD505-2E9C-101B-9397-08002B2CF9AE}" pid="3" name="MediaServiceImageTags">
    <vt:lpwstr/>
  </property>
</Properties>
</file>