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66" r:id="rId5"/>
    <p:sldId id="270" r:id="rId6"/>
    <p:sldId id="271" r:id="rId7"/>
    <p:sldId id="272" r:id="rId8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73"/>
    <p:restoredTop sz="94658"/>
  </p:normalViewPr>
  <p:slideViewPr>
    <p:cSldViewPr snapToGrid="0" snapToObjects="1" showGuides="1">
      <p:cViewPr varScale="1">
        <p:scale>
          <a:sx n="120" d="100"/>
          <a:sy n="120" d="100"/>
        </p:scale>
        <p:origin x="132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7" d="100"/>
        <a:sy n="15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el Laurenz" userId="34430ba6-57a7-4d5a-9af2-446649fa5faa" providerId="ADAL" clId="{8EEF7AED-5A44-044C-BC42-6CA021AAEB03}"/>
    <pc:docChg chg="modSld">
      <pc:chgData name="Marcel Laurenz" userId="34430ba6-57a7-4d5a-9af2-446649fa5faa" providerId="ADAL" clId="{8EEF7AED-5A44-044C-BC42-6CA021AAEB03}" dt="2025-04-30T11:10:22.779" v="4" actId="20577"/>
      <pc:docMkLst>
        <pc:docMk/>
      </pc:docMkLst>
      <pc:sldChg chg="modSp mod">
        <pc:chgData name="Marcel Laurenz" userId="34430ba6-57a7-4d5a-9af2-446649fa5faa" providerId="ADAL" clId="{8EEF7AED-5A44-044C-BC42-6CA021AAEB03}" dt="2025-04-30T11:10:22.779" v="4" actId="20577"/>
        <pc:sldMkLst>
          <pc:docMk/>
          <pc:sldMk cId="1472101671" sldId="272"/>
        </pc:sldMkLst>
        <pc:spChg chg="mod">
          <ac:chgData name="Marcel Laurenz" userId="34430ba6-57a7-4d5a-9af2-446649fa5faa" providerId="ADAL" clId="{8EEF7AED-5A44-044C-BC42-6CA021AAEB03}" dt="2025-04-30T11:10:08.416" v="0" actId="790"/>
          <ac:spMkLst>
            <pc:docMk/>
            <pc:sldMk cId="1472101671" sldId="272"/>
            <ac:spMk id="6" creationId="{55262D04-F81C-E473-9626-7E1F5FA45923}"/>
          </ac:spMkLst>
        </pc:spChg>
        <pc:spChg chg="mod">
          <ac:chgData name="Marcel Laurenz" userId="34430ba6-57a7-4d5a-9af2-446649fa5faa" providerId="ADAL" clId="{8EEF7AED-5A44-044C-BC42-6CA021AAEB03}" dt="2025-04-30T11:10:22.779" v="4" actId="20577"/>
          <ac:spMkLst>
            <pc:docMk/>
            <pc:sldMk cId="1472101671" sldId="272"/>
            <ac:spMk id="10" creationId="{0A40FFD9-E924-B997-7C82-8EE1F20007A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8287B-C194-714D-818C-247F3D92F649}" type="datetimeFigureOut">
              <a:rPr lang="de-DE" smtClean="0"/>
              <a:t>30.04.25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F0C06D-84CB-DD47-A785-5147C6018C5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3413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F0C06D-84CB-DD47-A785-5147C6018C52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5541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0" y="1037540"/>
            <a:ext cx="2835275" cy="58204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 baseline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3317D-E2B7-DF40-83A9-695417DE1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56122D41-22AB-1247-AF04-C0A15D4B70A6}" type="datetime4">
              <a:rPr lang="de-DE" noProof="0" smtClean="0"/>
              <a:t>30. April 2025</a:t>
            </a:fld>
            <a:endParaRPr lang="de-DE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1DFA4-58F4-BA41-8327-AFEFA003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85AC739-FDF7-1A41-B918-12DA4BF685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2835275" cy="5820459"/>
          </a:xfrm>
          <a:noFill/>
        </p:spPr>
        <p:txBody>
          <a:bodyPr lIns="0" tIns="72000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6260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0" y="1044574"/>
            <a:ext cx="12192000" cy="58134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subtitle</a:t>
            </a:r>
            <a:r>
              <a:rPr lang="de-DE" noProof="0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183932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1" y="1044574"/>
            <a:ext cx="2835276" cy="58134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3317D-E2B7-DF40-83A9-695417DE1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59CDDC81-07ED-AC40-B406-D0F62DE1E81F}" type="datetime4">
              <a:rPr lang="de-DE" noProof="0" smtClean="0"/>
              <a:t>30. April 2025</a:t>
            </a:fld>
            <a:endParaRPr lang="de-DE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1DFA4-58F4-BA41-8327-AFEFA003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85AC739-FDF7-1A41-B918-12DA4BF685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2835276" cy="5813425"/>
          </a:xfrm>
          <a:noFill/>
        </p:spPr>
        <p:txBody>
          <a:bodyPr lIns="0" tIns="72000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268785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30. April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846067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merierte Liste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 marL="342000" indent="-342000">
              <a:buClr>
                <a:schemeClr val="accent4"/>
              </a:buClr>
              <a:buSzPct val="100000"/>
              <a:buFont typeface="+mj-lt"/>
              <a:buAutoNum type="arabicPeriod"/>
              <a:defRPr lang="de-DE" sz="1700" noProof="0" dirty="0">
                <a:solidFill>
                  <a:schemeClr val="bg1"/>
                </a:solidFill>
              </a:defRPr>
            </a:lvl1pPr>
            <a:lvl2pPr marL="684000" indent="-342000">
              <a:buClr>
                <a:schemeClr val="accent4"/>
              </a:buClr>
              <a:buSzPct val="100000"/>
              <a:buFont typeface="+mj-lt"/>
              <a:buAutoNum type="alphaUcPeriod"/>
              <a:defRPr lang="de-DE" sz="1700" noProof="0" dirty="0">
                <a:solidFill>
                  <a:schemeClr val="bg1"/>
                </a:solidFill>
              </a:defRPr>
            </a:lvl2pPr>
            <a:lvl3pPr marL="1026000" indent="-342000">
              <a:buClr>
                <a:schemeClr val="accent4"/>
              </a:buClr>
              <a:buSzPct val="100000"/>
              <a:buFont typeface="+mj-lt"/>
              <a:buAutoNum type="romanUcPeriod"/>
              <a:defRPr lang="de-DE" sz="1700" noProof="0" dirty="0">
                <a:solidFill>
                  <a:schemeClr val="bg1"/>
                </a:solidFill>
              </a:defRPr>
            </a:lvl3pPr>
            <a:lvl4pPr marL="1368000" indent="-342000">
              <a:buClr>
                <a:schemeClr val="accent4"/>
              </a:buClr>
              <a:buSzPct val="100000"/>
              <a:buFont typeface="+mj-lt"/>
              <a:buAutoNum type="arabicParenR"/>
              <a:defRPr lang="de-DE" sz="1700" noProof="0" dirty="0">
                <a:solidFill>
                  <a:schemeClr val="bg1"/>
                </a:solidFill>
              </a:defRPr>
            </a:lvl4pPr>
            <a:lvl5pPr marL="1710000" indent="-342000">
              <a:buClr>
                <a:schemeClr val="accent4"/>
              </a:buClr>
              <a:buSzPct val="100000"/>
              <a:buFont typeface="+mj-lt"/>
              <a:buAutoNum type="alphaLcParenR"/>
              <a:defRPr lang="de-DE" sz="1700" noProof="0" dirty="0">
                <a:solidFill>
                  <a:schemeClr val="bg1"/>
                </a:solidFill>
              </a:defRPr>
            </a:lvl5pPr>
            <a:lvl6pPr marL="2052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4"/>
              </a:buClr>
              <a:buSzPct val="100000"/>
              <a:buFont typeface="+mj-lt"/>
              <a:buAutoNum type="romanLcPeriod"/>
              <a:defRPr sz="1700">
                <a:solidFill>
                  <a:schemeClr val="bg1"/>
                </a:solidFill>
              </a:defRPr>
            </a:lvl6pPr>
            <a:lvl7pPr marL="2394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4"/>
              </a:buClr>
              <a:buSzPct val="100000"/>
              <a:buFont typeface="+mj-lt"/>
              <a:buAutoNum type="alphaLcPeriod"/>
              <a:defRPr sz="1700">
                <a:solidFill>
                  <a:schemeClr val="bg1"/>
                </a:solidFill>
              </a:defRPr>
            </a:lvl7pPr>
            <a:lvl8pPr marL="22329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+mj-lt"/>
              <a:buAutoNum type="arabicPeriod"/>
              <a:defRPr sz="1700"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30. April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389523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Überschrif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30. April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619793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¼ Bild+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30. April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1044574"/>
            <a:ext cx="2838450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97445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ginalienspalte+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30. April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3EF9AF8-191A-9D4D-B02E-FA3EFED041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013" y="2551113"/>
            <a:ext cx="2608262" cy="3611562"/>
          </a:xfrm>
        </p:spPr>
        <p:txBody>
          <a:bodyPr lIns="0" rIns="0">
            <a:normAutofit/>
          </a:bodyPr>
          <a:lstStyle>
            <a:lvl1pPr marL="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1pPr>
            <a:lvl2pPr marL="27305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2pPr>
            <a:lvl3pPr marL="53975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3pPr>
            <a:lvl4pPr marL="80645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4pPr>
            <a:lvl5pPr marL="107315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5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373B86A-4946-6045-990E-21D200BAE24C}"/>
              </a:ext>
            </a:extLst>
          </p:cNvPr>
          <p:cNvCxnSpPr>
            <a:cxnSpLocks/>
          </p:cNvCxnSpPr>
          <p:nvPr userDrawn="1"/>
        </p:nvCxnSpPr>
        <p:spPr>
          <a:xfrm>
            <a:off x="3071466" y="1044575"/>
            <a:ext cx="0" cy="5813425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062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½ Bild+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6000" y="1051904"/>
            <a:ext cx="5803200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6000" y="2550695"/>
            <a:ext cx="5803200" cy="3612517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5803201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0020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-spaltiger 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AF34A-5F84-B455-E2F7-0B0FC4379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44575"/>
            <a:ext cx="11731624" cy="119697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FA432-3E87-7C79-D582-024CA1F73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013" y="2543175"/>
            <a:ext cx="5572125" cy="70944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DF704-9819-4516-92C5-F1ADA6A5D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7013" y="3433369"/>
            <a:ext cx="5572125" cy="2734068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8E45A-B3EA-F79D-6B28-910BB85D36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6325" y="2543174"/>
            <a:ext cx="5802312" cy="7148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CE1D6C-CDC9-F53D-7EC1-45343DE6C8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6324" y="3429000"/>
            <a:ext cx="5802313" cy="2734068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B08B18-BC0C-9634-ACFA-F5E82849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7668-1E5D-314B-9594-2B27D4179D90}" type="datetimeFigureOut">
              <a:rPr lang="de-DE" smtClean="0"/>
              <a:t>30.04.25</a:t>
            </a:fld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9C3B74-63CC-51E2-D84D-0A0032EE6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ADDE-9752-DF4E-B187-C92CBD3CA48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65920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¾ Bild+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0185" y="1051904"/>
            <a:ext cx="2838451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0185" y="2550695"/>
            <a:ext cx="2838451" cy="3612517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44574"/>
            <a:ext cx="8763001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439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 marL="27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1pPr>
            <a:lvl2pPr marL="54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2pPr>
            <a:lvl3pPr marL="81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3pPr>
            <a:lvl4pPr marL="108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4pPr>
            <a:lvl5pPr marL="135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5pPr>
            <a:lvl6pPr marL="1620000" indent="-2700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6pPr>
            <a:lvl7pPr marL="1890000" indent="-2700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7pPr>
            <a:lvl8pPr marL="2160000" indent="-2700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30. April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171503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0" y="1044574"/>
            <a:ext cx="12192000" cy="58134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subtitle</a:t>
            </a:r>
            <a:r>
              <a:rPr lang="de-DE" noProof="0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39061786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12192000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0433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merierte Liste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 marL="342000" indent="-342000">
              <a:buSzPct val="100000"/>
              <a:buFont typeface="+mj-lt"/>
              <a:buAutoNum type="arabicPeriod"/>
              <a:defRPr lang="de-DE" sz="1700" noProof="0" dirty="0">
                <a:solidFill>
                  <a:schemeClr val="bg1"/>
                </a:solidFill>
              </a:defRPr>
            </a:lvl1pPr>
            <a:lvl2pPr marL="684000" indent="-342000">
              <a:buSzPct val="100000"/>
              <a:buFont typeface="+mj-lt"/>
              <a:buAutoNum type="alphaUcPeriod"/>
              <a:defRPr lang="de-DE" sz="1700" noProof="0" dirty="0">
                <a:solidFill>
                  <a:schemeClr val="bg1"/>
                </a:solidFill>
              </a:defRPr>
            </a:lvl2pPr>
            <a:lvl3pPr marL="1026000" indent="-342000">
              <a:buSzPct val="100000"/>
              <a:buFont typeface="+mj-lt"/>
              <a:buAutoNum type="romanUcPeriod"/>
              <a:defRPr lang="de-DE" sz="1700" noProof="0" dirty="0">
                <a:solidFill>
                  <a:schemeClr val="bg1"/>
                </a:solidFill>
              </a:defRPr>
            </a:lvl3pPr>
            <a:lvl4pPr marL="1368000" indent="-342000">
              <a:buSzPct val="100000"/>
              <a:buFont typeface="+mj-lt"/>
              <a:buAutoNum type="arabicParenR"/>
              <a:defRPr lang="de-DE" sz="1700" noProof="0" dirty="0">
                <a:solidFill>
                  <a:schemeClr val="bg1"/>
                </a:solidFill>
              </a:defRPr>
            </a:lvl4pPr>
            <a:lvl5pPr marL="1710000" indent="-342000">
              <a:buSzPct val="100000"/>
              <a:buFont typeface="+mj-lt"/>
              <a:buAutoNum type="alphaLcParenR"/>
              <a:defRPr lang="de-DE" sz="1700" noProof="0" dirty="0">
                <a:solidFill>
                  <a:schemeClr val="bg1"/>
                </a:solidFill>
              </a:defRPr>
            </a:lvl5pPr>
            <a:lvl6pPr marL="2052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100000"/>
              <a:buFont typeface="+mj-lt"/>
              <a:buAutoNum type="romanLcPeriod"/>
              <a:defRPr sz="1700">
                <a:solidFill>
                  <a:schemeClr val="bg1"/>
                </a:solidFill>
              </a:defRPr>
            </a:lvl6pPr>
            <a:lvl7pPr marL="2394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100000"/>
              <a:buFont typeface="+mj-lt"/>
              <a:buAutoNum type="alphaLcPeriod"/>
              <a:defRPr sz="1700">
                <a:solidFill>
                  <a:schemeClr val="bg1"/>
                </a:solidFill>
              </a:defRPr>
            </a:lvl7pPr>
            <a:lvl8pPr marL="22329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+mj-lt"/>
              <a:buAutoNum type="arabicPeriod"/>
              <a:defRPr sz="1700"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30. April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96370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Überschrif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30. April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867713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¼ Bild+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30. April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2838451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762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ginalienspalte+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30. April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3EF9AF8-191A-9D4D-B02E-FA3EFED041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013" y="2551113"/>
            <a:ext cx="2608262" cy="3611562"/>
          </a:xfrm>
        </p:spPr>
        <p:txBody>
          <a:bodyPr lIns="0" rIns="0">
            <a:normAutofit/>
          </a:bodyPr>
          <a:lstStyle>
            <a:lvl1pPr marL="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1pPr>
            <a:lvl2pPr marL="2730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2pPr>
            <a:lvl3pPr marL="5397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3pPr>
            <a:lvl4pPr marL="8064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4pPr>
            <a:lvl5pPr marL="10731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373B86A-4946-6045-990E-21D200BAE24C}"/>
              </a:ext>
            </a:extLst>
          </p:cNvPr>
          <p:cNvCxnSpPr>
            <a:cxnSpLocks/>
          </p:cNvCxnSpPr>
          <p:nvPr userDrawn="1"/>
        </p:nvCxnSpPr>
        <p:spPr>
          <a:xfrm>
            <a:off x="3071466" y="1044575"/>
            <a:ext cx="0" cy="581342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630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½ Bild+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6325" y="1051904"/>
            <a:ext cx="5803200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6325" y="2550695"/>
            <a:ext cx="5802312" cy="3612517"/>
          </a:xfrm>
        </p:spPr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51904"/>
            <a:ext cx="5802313" cy="5806096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378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-spaltiger 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AF34A-5F84-B455-E2F7-0B0FC4379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44575"/>
            <a:ext cx="11731624" cy="119697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FA432-3E87-7C79-D582-024CA1F73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013" y="2543175"/>
            <a:ext cx="5572125" cy="709445"/>
          </a:xfrm>
        </p:spPr>
        <p:txBody>
          <a:bodyPr anchor="b"/>
          <a:lstStyle>
            <a:lvl1pPr marL="0" indent="0">
              <a:buNone/>
              <a:defRPr lang="en-GB" sz="2400" b="1" dirty="0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DF704-9819-4516-92C5-F1ADA6A5D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7013" y="3433369"/>
            <a:ext cx="5572125" cy="273406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8E45A-B3EA-F79D-6B28-910BB85D36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6325" y="2543174"/>
            <a:ext cx="5802312" cy="714817"/>
          </a:xfrm>
        </p:spPr>
        <p:txBody>
          <a:bodyPr anchor="b"/>
          <a:lstStyle>
            <a:lvl1pPr marL="0" indent="0">
              <a:buNone/>
              <a:defRPr lang="en-GB" sz="2400" b="1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CE1D6C-CDC9-F53D-7EC1-45343DE6C8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6324" y="3429000"/>
            <a:ext cx="5802313" cy="273406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B08B18-BC0C-9634-ACFA-F5E82849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7668-1E5D-314B-9594-2B27D4179D90}" type="datetimeFigureOut">
              <a:rPr lang="de-DE" smtClean="0"/>
              <a:t>30.04.25</a:t>
            </a:fld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9C3B74-63CC-51E2-D84D-0A0032EE6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ADDE-9752-DF4E-B187-C92CBD3CA48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5969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¾ Bild+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0185" y="1051904"/>
            <a:ext cx="2838451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0185" y="2550695"/>
            <a:ext cx="2838451" cy="3612517"/>
          </a:xfrm>
        </p:spPr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1904"/>
            <a:ext cx="8763001" cy="5806096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409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761B64-84D4-8E4F-984B-F9350215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0875" y="1051904"/>
            <a:ext cx="8767762" cy="1189407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de-DE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739987-CD12-2E48-A332-385A5CB911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90875" y="2550695"/>
            <a:ext cx="8767762" cy="36125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40AA5-CEAB-3B4B-9492-EFB0DEB11D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90875" y="6395389"/>
            <a:ext cx="2840036" cy="23049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noProof="0"/>
              <a:t>Düsseldorf, </a:t>
            </a:r>
            <a:fld id="{4BF98952-80E5-2D4F-8718-9B8E6606D801}" type="datetime4">
              <a:rPr lang="de-DE" noProof="0" smtClean="0"/>
              <a:pPr/>
              <a:t>30. April 2025</a:t>
            </a:fld>
            <a:endParaRPr lang="de-DE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C31C1-FE11-AB43-AE40-DE0B73FE99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D561F3-FADA-DF43-977E-A09A0FDE6BED}" type="slidenum">
              <a:rPr lang="de-DE" noProof="0" smtClean="0"/>
              <a:pPr/>
              <a:t>‹#›</a:t>
            </a:fld>
            <a:endParaRPr lang="de-DE" noProof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D9F336-9FC1-524A-92B3-0F95F26F85D3}"/>
              </a:ext>
            </a:extLst>
          </p:cNvPr>
          <p:cNvSpPr txBox="1"/>
          <p:nvPr userDrawn="1"/>
        </p:nvSpPr>
        <p:spPr>
          <a:xfrm>
            <a:off x="6156325" y="6395389"/>
            <a:ext cx="2838449" cy="22607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de-DE" sz="1050" b="0" i="0" noProof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Titel der Präsentation</a:t>
            </a:r>
          </a:p>
        </p:txBody>
      </p:sp>
      <p:pic>
        <p:nvPicPr>
          <p:cNvPr id="8" name="Picture 7" descr="Textliches Logo des Ministerium für Wirtschaft, Industrie, Klimaschutz und Energie des Landes Nordrhein-Westfalen sowie einem Wappen des Bundeslandes Nordrhein-Westfalen">
            <a:extLst>
              <a:ext uri="{FF2B5EF4-FFF2-40B4-BE49-F238E27FC236}">
                <a16:creationId xmlns:a16="http://schemas.microsoft.com/office/drawing/2014/main" id="{3E5EB9AA-8A64-3375-1DDF-55CFFDBC3407}"/>
              </a:ext>
            </a:extLst>
          </p:cNvPr>
          <p:cNvPicPr>
            <a:picLocks noChangeAspect="1"/>
          </p:cNvPicPr>
          <p:nvPr userDrawn="1"/>
        </p:nvPicPr>
        <p:blipFill>
          <a:blip r:embed="rId23"/>
          <a:stretch>
            <a:fillRect/>
          </a:stretch>
        </p:blipFill>
        <p:spPr>
          <a:xfrm>
            <a:off x="9120188" y="330493"/>
            <a:ext cx="2627312" cy="51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733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62" r:id="rId2"/>
    <p:sldLayoutId id="2147483687" r:id="rId3"/>
    <p:sldLayoutId id="2147483689" r:id="rId4"/>
    <p:sldLayoutId id="2147483681" r:id="rId5"/>
    <p:sldLayoutId id="2147483650" r:id="rId6"/>
    <p:sldLayoutId id="2147483683" r:id="rId7"/>
    <p:sldLayoutId id="2147483677" r:id="rId8"/>
    <p:sldLayoutId id="2147483685" r:id="rId9"/>
    <p:sldLayoutId id="2147483668" r:id="rId10"/>
    <p:sldLayoutId id="2147483680" r:id="rId11"/>
    <p:sldLayoutId id="2147483674" r:id="rId12"/>
    <p:sldLayoutId id="2147483688" r:id="rId13"/>
    <p:sldLayoutId id="2147483690" r:id="rId14"/>
    <p:sldLayoutId id="2147483682" r:id="rId15"/>
    <p:sldLayoutId id="2147483661" r:id="rId16"/>
    <p:sldLayoutId id="2147483684" r:id="rId17"/>
    <p:sldLayoutId id="2147483678" r:id="rId18"/>
    <p:sldLayoutId id="2147483686" r:id="rId19"/>
    <p:sldLayoutId id="2147483669" r:id="rId20"/>
    <p:sldLayoutId id="2147483676" r:id="rId2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i="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12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1pPr>
      <a:lvl2pPr marL="54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11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2pPr>
      <a:lvl3pPr marL="81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10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3pPr>
      <a:lvl4pPr marL="108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9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4pPr>
      <a:lvl5pPr marL="135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8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5pPr>
      <a:lvl6pPr marL="171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70000"/>
        <a:buFont typeface="Wingdings" pitchFamily="2" charset="2"/>
        <a:buChar char="§"/>
        <a:tabLst/>
        <a:defRPr sz="1700" kern="1200">
          <a:solidFill>
            <a:schemeClr val="bg1"/>
          </a:solidFill>
          <a:latin typeface="+mn-lt"/>
          <a:ea typeface="+mn-ea"/>
          <a:cs typeface="+mn-cs"/>
        </a:defRPr>
      </a:lvl6pPr>
      <a:lvl7pPr marL="198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60000"/>
        <a:buFont typeface="Wingdings" pitchFamily="2" charset="2"/>
        <a:buChar char="§"/>
        <a:defRPr sz="1700" kern="1200">
          <a:solidFill>
            <a:schemeClr val="bg1"/>
          </a:solidFill>
          <a:latin typeface="+mn-lt"/>
          <a:ea typeface="+mn-ea"/>
          <a:cs typeface="+mn-cs"/>
        </a:defRPr>
      </a:lvl7pPr>
      <a:lvl8pPr marL="225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50000"/>
        <a:buFont typeface="Wingdings" pitchFamily="2" charset="2"/>
        <a:buChar char="§"/>
        <a:defRPr sz="1700" kern="1200">
          <a:solidFill>
            <a:schemeClr val="bg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9">
          <p15:clr>
            <a:srgbClr val="F26B43"/>
          </p15:clr>
        </p15:guide>
        <p15:guide id="2" pos="143">
          <p15:clr>
            <a:srgbClr val="F26B43"/>
          </p15:clr>
        </p15:guide>
        <p15:guide id="3" orient="horz" pos="4171">
          <p15:clr>
            <a:srgbClr val="F26B43"/>
          </p15:clr>
        </p15:guide>
        <p15:guide id="5" pos="2010">
          <p15:clr>
            <a:srgbClr val="F26B43"/>
          </p15:clr>
        </p15:guide>
        <p15:guide id="7" pos="3878">
          <p15:clr>
            <a:srgbClr val="F26B43"/>
          </p15:clr>
        </p15:guide>
        <p15:guide id="9" pos="5745">
          <p15:clr>
            <a:srgbClr val="F26B43"/>
          </p15:clr>
        </p15:guide>
        <p15:guide id="10" pos="7533">
          <p15:clr>
            <a:srgbClr val="F26B43"/>
          </p15:clr>
        </p15:guide>
        <p15:guide id="11" orient="horz" pos="658">
          <p15:clr>
            <a:srgbClr val="F26B43"/>
          </p15:clr>
        </p15:guide>
        <p15:guide id="12" orient="horz" pos="1412">
          <p15:clr>
            <a:srgbClr val="F26B43"/>
          </p15:clr>
        </p15:guide>
        <p15:guide id="13" orient="horz" pos="1602">
          <p15:clr>
            <a:srgbClr val="F26B43"/>
          </p15:clr>
        </p15:guide>
        <p15:guide id="14" orient="horz" pos="3885">
          <p15:clr>
            <a:srgbClr val="F26B43"/>
          </p15:clr>
        </p15:guide>
        <p15:guide id="15" pos="1786">
          <p15:clr>
            <a:srgbClr val="F26B43"/>
          </p15:clr>
        </p15:guide>
        <p15:guide id="16" pos="3653">
          <p15:clr>
            <a:srgbClr val="F26B43"/>
          </p15:clr>
        </p15:guide>
        <p15:guide id="17" pos="55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1EE34-52EB-464B-993A-48560B10C2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FIT-Connect Nutzung für Fachverfahren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516FFD-F7ED-1A4D-B351-DCC2681093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Optionen der JIRA Ablösung</a:t>
            </a:r>
          </a:p>
        </p:txBody>
      </p:sp>
    </p:spTree>
    <p:extLst>
      <p:ext uri="{BB962C8B-B14F-4D97-AF65-F5344CB8AC3E}">
        <p14:creationId xmlns:p14="http://schemas.microsoft.com/office/powerpoint/2010/main" val="3422876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3CBC0-6260-4DCB-88DD-651D62BEE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FIT-CONNECT  (ein Produkt des IT-Planungsrats)</a:t>
            </a:r>
            <a:br>
              <a:rPr lang="de-DE" dirty="0"/>
            </a:br>
            <a:r>
              <a:rPr lang="de-DE" sz="1800" dirty="0"/>
              <a:t>betrieben von der Föderalen IT Kooperation (FITKO)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C8E87-FE7D-4DDA-A9E6-A867B9C1D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2788"/>
            <a:ext cx="11731624" cy="1937084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Jira Ablösung und die Nutzung der FIT-Connect Optionen: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Anträge aus dem WSP Portal können standardisiert Fachanwendungen zur Verfügung gestellt werden.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Fachanwendungen bieten den vollumfänglichen Funktionsumfang für die Fachverfahren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Standards unterstützen die generische Integration (End-</a:t>
            </a:r>
            <a:r>
              <a:rPr lang="de-DE" dirty="0" err="1"/>
              <a:t>to</a:t>
            </a:r>
            <a:r>
              <a:rPr lang="de-DE" dirty="0"/>
              <a:t>-End)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3532A-D905-E8A3-9AB9-C1202D192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1D1C49CD-1AE9-2A47-A3B8-421F7E22E70A}" type="datetime4">
              <a:rPr lang="de-DE" noProof="0" smtClean="0"/>
              <a:t>30. April 2025</a:t>
            </a:fld>
            <a:endParaRPr lang="de-DE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C7195D-F86A-52D3-6A9E-A4D008638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2</a:t>
            </a:fld>
            <a:endParaRPr lang="de-DE" noProof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4723C37-9462-1E38-1701-1D3489FC51F8}"/>
              </a:ext>
            </a:extLst>
          </p:cNvPr>
          <p:cNvSpPr/>
          <p:nvPr/>
        </p:nvSpPr>
        <p:spPr>
          <a:xfrm>
            <a:off x="2357880" y="4773185"/>
            <a:ext cx="2259724" cy="122971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WSP Portal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Antrag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1898548-AAF8-0386-ADEA-2C85CCBD904B}"/>
              </a:ext>
            </a:extLst>
          </p:cNvPr>
          <p:cNvSpPr/>
          <p:nvPr/>
        </p:nvSpPr>
        <p:spPr>
          <a:xfrm>
            <a:off x="4901049" y="4773185"/>
            <a:ext cx="2259724" cy="122971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FIT- Connect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236356C4-AF51-7663-4F5B-2D8FEAF69298}"/>
              </a:ext>
            </a:extLst>
          </p:cNvPr>
          <p:cNvSpPr/>
          <p:nvPr/>
        </p:nvSpPr>
        <p:spPr>
          <a:xfrm>
            <a:off x="7518922" y="4773185"/>
            <a:ext cx="2259724" cy="1229710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Fachanwendung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918EF83-4676-B78E-1CD2-6F6A929DEB0B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4617604" y="5388040"/>
            <a:ext cx="28344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D3ADEC1-D6F2-4523-6061-0F07CF898320}"/>
              </a:ext>
            </a:extLst>
          </p:cNvPr>
          <p:cNvCxnSpPr>
            <a:cxnSpLocks/>
            <a:stCxn id="7" idx="3"/>
            <a:endCxn id="9" idx="1"/>
          </p:cNvCxnSpPr>
          <p:nvPr/>
        </p:nvCxnSpPr>
        <p:spPr>
          <a:xfrm>
            <a:off x="7160773" y="5388040"/>
            <a:ext cx="3581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3" name="Graphic 12" descr="Document outline">
            <a:extLst>
              <a:ext uri="{FF2B5EF4-FFF2-40B4-BE49-F238E27FC236}">
                <a16:creationId xmlns:a16="http://schemas.microsoft.com/office/drawing/2014/main" id="{314981F8-06CD-DF10-0AC0-4A1137020E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36081" y="5497220"/>
            <a:ext cx="914400" cy="914400"/>
          </a:xfrm>
          <a:prstGeom prst="rect">
            <a:avLst/>
          </a:prstGeom>
        </p:spPr>
      </p:pic>
      <p:pic>
        <p:nvPicPr>
          <p:cNvPr id="14" name="Graphic 13" descr="Open envelope outline">
            <a:extLst>
              <a:ext uri="{FF2B5EF4-FFF2-40B4-BE49-F238E27FC236}">
                <a16:creationId xmlns:a16="http://schemas.microsoft.com/office/drawing/2014/main" id="{9347A744-A0E9-BB2B-8656-C55572684C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518922" y="5480989"/>
            <a:ext cx="914400" cy="914400"/>
          </a:xfrm>
          <a:prstGeom prst="rect">
            <a:avLst/>
          </a:prstGeom>
        </p:spPr>
      </p:pic>
      <p:pic>
        <p:nvPicPr>
          <p:cNvPr id="15" name="Graphic 14" descr="Envelope outline">
            <a:extLst>
              <a:ext uri="{FF2B5EF4-FFF2-40B4-BE49-F238E27FC236}">
                <a16:creationId xmlns:a16="http://schemas.microsoft.com/office/drawing/2014/main" id="{EDC70718-7D74-9526-795E-B5BC4982B84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42547" y="5459291"/>
            <a:ext cx="914400" cy="914400"/>
          </a:xfrm>
          <a:prstGeom prst="rect">
            <a:avLst/>
          </a:prstGeom>
        </p:spPr>
      </p:pic>
      <p:pic>
        <p:nvPicPr>
          <p:cNvPr id="16" name="Graphic 15" descr="Document outline">
            <a:extLst>
              <a:ext uri="{FF2B5EF4-FFF2-40B4-BE49-F238E27FC236}">
                <a16:creationId xmlns:a16="http://schemas.microsoft.com/office/drawing/2014/main" id="{BA3EA0A1-DDF0-E8B9-F7DE-41E34CA604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50479" y="5552751"/>
            <a:ext cx="914400" cy="9144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555010C-48E9-7171-3DBF-94A67A2163C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4837" y="210453"/>
            <a:ext cx="1816363" cy="53206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D099485-ED4E-E7AF-0A10-4151C6EACC8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52627" y="4861085"/>
            <a:ext cx="956567" cy="346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795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C21A9-2B2A-10E4-10A9-F0889DF98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94D818B3-93DB-0F80-BF71-F3197D73B239}"/>
              </a:ext>
            </a:extLst>
          </p:cNvPr>
          <p:cNvSpPr/>
          <p:nvPr/>
        </p:nvSpPr>
        <p:spPr>
          <a:xfrm>
            <a:off x="3666228" y="4515813"/>
            <a:ext cx="4661866" cy="1778652"/>
          </a:xfrm>
          <a:prstGeom prst="roundRect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B38021-E81A-5CA4-DB1C-6987B6674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711648"/>
            <a:ext cx="11731624" cy="1189407"/>
          </a:xfrm>
        </p:spPr>
        <p:txBody>
          <a:bodyPr/>
          <a:lstStyle/>
          <a:p>
            <a:r>
              <a:rPr lang="de-DE" dirty="0"/>
              <a:t>FIT-Connect (Ende-zu-Ende)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20686-93D4-F288-B443-482EBA33A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104116"/>
            <a:ext cx="11731624" cy="1937084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Vorteile der Integration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Vereinfachte Infrastruktur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Zentrale Anlaufpunkte (FITKO Infrastruktur mit </a:t>
            </a:r>
            <a:r>
              <a:rPr lang="de-DE" dirty="0" err="1"/>
              <a:t>OpenSource</a:t>
            </a:r>
            <a:r>
              <a:rPr lang="de-DE" dirty="0"/>
              <a:t> SKD für .NET und JAVA)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Ende-zu-Ende Verschlüsselung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Zuständigkeitsfinder (Quelle: PVOG)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0E659-59F2-7005-71E9-D68B130AE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1D1C49CD-1AE9-2A47-A3B8-421F7E22E70A}" type="datetime4">
              <a:rPr lang="de-DE" noProof="0" smtClean="0"/>
              <a:t>30. April 2025</a:t>
            </a:fld>
            <a:endParaRPr lang="de-DE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F7A18-5509-E03A-E9AF-270A236A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3</a:t>
            </a:fld>
            <a:endParaRPr lang="de-DE" noProof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6EC1182D-5311-E762-D135-DBCB529BC824}"/>
              </a:ext>
            </a:extLst>
          </p:cNvPr>
          <p:cNvSpPr/>
          <p:nvPr/>
        </p:nvSpPr>
        <p:spPr>
          <a:xfrm>
            <a:off x="894053" y="4773185"/>
            <a:ext cx="2259724" cy="122971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WSP Portal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Antrag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A5625265-7BD8-A6BA-43F9-84EE545ECAEA}"/>
              </a:ext>
            </a:extLst>
          </p:cNvPr>
          <p:cNvSpPr/>
          <p:nvPr/>
        </p:nvSpPr>
        <p:spPr>
          <a:xfrm>
            <a:off x="4901049" y="4773185"/>
            <a:ext cx="2259724" cy="122971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FIT- Connect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846A4904-96F8-E16C-BE83-FE9A54C48C9B}"/>
              </a:ext>
            </a:extLst>
          </p:cNvPr>
          <p:cNvSpPr/>
          <p:nvPr/>
        </p:nvSpPr>
        <p:spPr>
          <a:xfrm>
            <a:off x="8911809" y="4773185"/>
            <a:ext cx="2259724" cy="1229710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Fachanwendung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59470F7-4756-2411-A681-D43E7A8AF143}"/>
              </a:ext>
            </a:extLst>
          </p:cNvPr>
          <p:cNvCxnSpPr>
            <a:cxnSpLocks/>
            <a:stCxn id="17" idx="3"/>
            <a:endCxn id="18" idx="1"/>
          </p:cNvCxnSpPr>
          <p:nvPr/>
        </p:nvCxnSpPr>
        <p:spPr>
          <a:xfrm>
            <a:off x="3153777" y="5388040"/>
            <a:ext cx="17472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6A40C58-838C-A904-A0E5-50513F5AC233}"/>
              </a:ext>
            </a:extLst>
          </p:cNvPr>
          <p:cNvCxnSpPr>
            <a:cxnSpLocks/>
            <a:stCxn id="18" idx="3"/>
            <a:endCxn id="19" idx="1"/>
          </p:cNvCxnSpPr>
          <p:nvPr/>
        </p:nvCxnSpPr>
        <p:spPr>
          <a:xfrm>
            <a:off x="7160773" y="5388040"/>
            <a:ext cx="17510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22" name="Graphic 21" descr="Document outline">
            <a:extLst>
              <a:ext uri="{FF2B5EF4-FFF2-40B4-BE49-F238E27FC236}">
                <a16:creationId xmlns:a16="http://schemas.microsoft.com/office/drawing/2014/main" id="{0D37AA66-952D-4964-F13C-55530C20EE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17600" y="5593443"/>
            <a:ext cx="914400" cy="914400"/>
          </a:xfrm>
          <a:prstGeom prst="rect">
            <a:avLst/>
          </a:prstGeom>
        </p:spPr>
      </p:pic>
      <p:pic>
        <p:nvPicPr>
          <p:cNvPr id="23" name="Graphic 22" descr="Open envelope outline">
            <a:extLst>
              <a:ext uri="{FF2B5EF4-FFF2-40B4-BE49-F238E27FC236}">
                <a16:creationId xmlns:a16="http://schemas.microsoft.com/office/drawing/2014/main" id="{342C89B3-7DC6-862D-3ECE-C398046C37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11809" y="5486464"/>
            <a:ext cx="914400" cy="914400"/>
          </a:xfrm>
          <a:prstGeom prst="rect">
            <a:avLst/>
          </a:prstGeom>
        </p:spPr>
      </p:pic>
      <p:pic>
        <p:nvPicPr>
          <p:cNvPr id="24" name="Graphic 23" descr="Envelope outline">
            <a:extLst>
              <a:ext uri="{FF2B5EF4-FFF2-40B4-BE49-F238E27FC236}">
                <a16:creationId xmlns:a16="http://schemas.microsoft.com/office/drawing/2014/main" id="{E0C50CB5-9723-97F6-FC54-AE26C73B25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42547" y="5459291"/>
            <a:ext cx="914400" cy="914400"/>
          </a:xfrm>
          <a:prstGeom prst="rect">
            <a:avLst/>
          </a:prstGeom>
        </p:spPr>
      </p:pic>
      <p:pic>
        <p:nvPicPr>
          <p:cNvPr id="25" name="Graphic 24" descr="Document outline">
            <a:extLst>
              <a:ext uri="{FF2B5EF4-FFF2-40B4-BE49-F238E27FC236}">
                <a16:creationId xmlns:a16="http://schemas.microsoft.com/office/drawing/2014/main" id="{C8118E26-A1F4-290F-BAB1-89C71A206D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50050" y="5522718"/>
            <a:ext cx="914400" cy="9144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E4948AB-80A1-2EFA-5D7E-BDBC0903E17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52627" y="4861085"/>
            <a:ext cx="956567" cy="346887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31772B1-7C68-536F-29C9-3A5D68EB50B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4837" y="210453"/>
            <a:ext cx="1816363" cy="532066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1CC56558-4343-F7BF-7EB1-8A1AAA2C44B1}"/>
              </a:ext>
            </a:extLst>
          </p:cNvPr>
          <p:cNvSpPr txBox="1"/>
          <p:nvPr/>
        </p:nvSpPr>
        <p:spPr>
          <a:xfrm>
            <a:off x="3681818" y="5034528"/>
            <a:ext cx="1081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Rest API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67B4E36-5F94-BE24-C5B8-8887AFFAD7E8}"/>
              </a:ext>
            </a:extLst>
          </p:cNvPr>
          <p:cNvSpPr txBox="1"/>
          <p:nvPr/>
        </p:nvSpPr>
        <p:spPr>
          <a:xfrm>
            <a:off x="7234759" y="5018708"/>
            <a:ext cx="1081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Rest API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46F7529-E179-4006-AF51-8C5C97560E88}"/>
              </a:ext>
            </a:extLst>
          </p:cNvPr>
          <p:cNvSpPr txBox="1"/>
          <p:nvPr/>
        </p:nvSpPr>
        <p:spPr>
          <a:xfrm>
            <a:off x="5231341" y="4426040"/>
            <a:ext cx="1599138" cy="24622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de-DE" sz="1000" dirty="0" err="1">
                <a:solidFill>
                  <a:schemeClr val="accent2">
                    <a:lumMod val="75000"/>
                    <a:lumOff val="25000"/>
                  </a:schemeClr>
                </a:solidFill>
              </a:rPr>
              <a:t>OpenSource</a:t>
            </a:r>
            <a:r>
              <a:rPr lang="de-DE" sz="1000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: REST SDK</a:t>
            </a:r>
          </a:p>
        </p:txBody>
      </p:sp>
    </p:spTree>
    <p:extLst>
      <p:ext uri="{BB962C8B-B14F-4D97-AF65-F5344CB8AC3E}">
        <p14:creationId xmlns:p14="http://schemas.microsoft.com/office/powerpoint/2010/main" val="2655935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142406-8A8D-3029-1338-33F634265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DDED7-0022-DA7B-4408-AC08A8741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934941"/>
            <a:ext cx="11731624" cy="1189407"/>
          </a:xfrm>
        </p:spPr>
        <p:txBody>
          <a:bodyPr/>
          <a:lstStyle/>
          <a:p>
            <a:r>
              <a:rPr lang="de-DE" dirty="0"/>
              <a:t>Gegenüberstellung: FIT-Connect  vs. OSCI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BFB7E-EF22-AEBF-F15A-E5085D85F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327409"/>
            <a:ext cx="5325614" cy="1937084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FIT-Connect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Vereinfachte Infrastruktur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Zentrale Anlaufpunkte (FITKO)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Zuständigkeitsfinder (Quelle: PVOG*)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66A30-0097-A77A-8602-53D8BDED60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90875" y="6384761"/>
            <a:ext cx="2840036" cy="230490"/>
          </a:xfrm>
        </p:spPr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30. April 2025</a:t>
            </a:fld>
            <a:endParaRPr lang="de-DE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E96BD7-19EB-112E-0D5C-51613BCB8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4</a:t>
            </a:fld>
            <a:endParaRPr lang="de-DE" noProof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5262D04-F81C-E473-9626-7E1F5FA45923}"/>
              </a:ext>
            </a:extLst>
          </p:cNvPr>
          <p:cNvSpPr txBox="1">
            <a:spLocks/>
          </p:cNvSpPr>
          <p:nvPr/>
        </p:nvSpPr>
        <p:spPr>
          <a:xfrm>
            <a:off x="5694769" y="2327409"/>
            <a:ext cx="6270218" cy="193708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  <a:tabLst/>
              <a:defRPr lang="de-DE" sz="1700" b="0" i="0" kern="1200" baseline="0" noProof="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110000"/>
              <a:buFont typeface="Wingdings" pitchFamily="2" charset="2"/>
              <a:buChar char="§"/>
              <a:tabLst/>
              <a:defRPr lang="de-DE" sz="1700" b="0" i="0" kern="1200" baseline="0" noProof="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100000"/>
              <a:buFont typeface="Wingdings" pitchFamily="2" charset="2"/>
              <a:buChar char="§"/>
              <a:tabLst/>
              <a:defRPr lang="de-DE" sz="1700" b="0" i="0" kern="1200" baseline="0" noProof="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08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90000"/>
              <a:buFont typeface="Wingdings" pitchFamily="2" charset="2"/>
              <a:buChar char="§"/>
              <a:tabLst/>
              <a:defRPr lang="de-DE" sz="1700" b="0" i="0" kern="1200" baseline="0" noProof="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35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80000"/>
              <a:buFont typeface="Wingdings" pitchFamily="2" charset="2"/>
              <a:buChar char="§"/>
              <a:tabLst/>
              <a:defRPr lang="de-DE" sz="1700" b="0" i="0" kern="1200" baseline="0" noProof="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162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70000"/>
              <a:buFont typeface="Wingdings" pitchFamily="2" charset="2"/>
              <a:buChar char="§"/>
              <a:tabLst/>
              <a:defRPr sz="17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89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60000"/>
              <a:buFont typeface="Wingdings" pitchFamily="2" charset="2"/>
              <a:buChar char="§"/>
              <a:defRPr sz="17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1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50000"/>
              <a:buFont typeface="Wingdings" pitchFamily="2" charset="2"/>
              <a:buChar char="§"/>
              <a:defRPr sz="17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de-DE" dirty="0"/>
              <a:t>OSCI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Flächendenkende Infrastruktur; viele Anbieter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Dezentrale Ausprägung (XTA, OSCI Intermediär)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Eintragungskonzept (Quelle: DVDV**)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1D2BB9-9023-9B76-E385-E999573D6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13" y="4603898"/>
            <a:ext cx="4213148" cy="10275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FDDE7BA-16C9-F685-C719-9C70B9ECA2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4769" y="4603898"/>
            <a:ext cx="6354726" cy="111948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EE61798-1104-A964-48B5-95C02E10EC3C}"/>
              </a:ext>
            </a:extLst>
          </p:cNvPr>
          <p:cNvSpPr txBox="1"/>
          <p:nvPr/>
        </p:nvSpPr>
        <p:spPr>
          <a:xfrm>
            <a:off x="227013" y="6138540"/>
            <a:ext cx="23710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solidFill>
                  <a:schemeClr val="bg1"/>
                </a:solidFill>
              </a:rPr>
              <a:t>*Portalverbund Online Gateway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40FFD9-E924-B997-7C82-8EE1F20007AC}"/>
              </a:ext>
            </a:extLst>
          </p:cNvPr>
          <p:cNvSpPr txBox="1"/>
          <p:nvPr/>
        </p:nvSpPr>
        <p:spPr>
          <a:xfrm>
            <a:off x="5694768" y="6149900"/>
            <a:ext cx="30664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solidFill>
                  <a:schemeClr val="bg1"/>
                </a:solidFill>
              </a:rPr>
              <a:t>**Deutsches </a:t>
            </a:r>
            <a:r>
              <a:rPr lang="de-DE" sz="1000">
                <a:solidFill>
                  <a:schemeClr val="bg1"/>
                </a:solidFill>
              </a:rPr>
              <a:t>Verwaltungs- Dienste- </a:t>
            </a:r>
            <a:r>
              <a:rPr lang="de-DE" sz="1000" dirty="0">
                <a:solidFill>
                  <a:schemeClr val="bg1"/>
                </a:solidFill>
              </a:rPr>
              <a:t>Verzeichnis</a:t>
            </a:r>
          </a:p>
        </p:txBody>
      </p:sp>
    </p:spTree>
    <p:extLst>
      <p:ext uri="{BB962C8B-B14F-4D97-AF65-F5344CB8AC3E}">
        <p14:creationId xmlns:p14="http://schemas.microsoft.com/office/powerpoint/2010/main" val="1472101671"/>
      </p:ext>
    </p:extLst>
  </p:cSld>
  <p:clrMapOvr>
    <a:masterClrMapping/>
  </p:clrMapOvr>
</p:sld>
</file>

<file path=ppt/theme/theme1.xml><?xml version="1.0" encoding="utf-8"?>
<a:theme xmlns:a="http://schemas.openxmlformats.org/drawingml/2006/main" name="MWIDE Theme">
  <a:themeElements>
    <a:clrScheme name="NRW Farben">
      <a:dk1>
        <a:srgbClr val="FFFFFF"/>
      </a:dk1>
      <a:lt1>
        <a:srgbClr val="000000"/>
      </a:lt1>
      <a:dk2>
        <a:srgbClr val="ACACAC"/>
      </a:dk2>
      <a:lt2>
        <a:srgbClr val="009036"/>
      </a:lt2>
      <a:accent1>
        <a:srgbClr val="E2001A"/>
      </a:accent1>
      <a:accent2>
        <a:srgbClr val="003064"/>
      </a:accent2>
      <a:accent3>
        <a:srgbClr val="009EE0"/>
      </a:accent3>
      <a:accent4>
        <a:srgbClr val="B1C800"/>
      </a:accent4>
      <a:accent5>
        <a:srgbClr val="F29300"/>
      </a:accent5>
      <a:accent6>
        <a:srgbClr val="E75112"/>
      </a:accent6>
      <a:hlink>
        <a:srgbClr val="009EE0"/>
      </a:hlink>
      <a:folHlink>
        <a:srgbClr val="00306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9189543FEBCA541B180998A1B3E3B02" ma:contentTypeVersion="18" ma:contentTypeDescription="Ein neues Dokument erstellen." ma:contentTypeScope="" ma:versionID="2b459608b011b48d804aa1c7f1c0d7da">
  <xsd:schema xmlns:xsd="http://www.w3.org/2001/XMLSchema" xmlns:xs="http://www.w3.org/2001/XMLSchema" xmlns:p="http://schemas.microsoft.com/office/2006/metadata/properties" xmlns:ns2="09b63534-2f63-4e00-adeb-ff2fed193dbf" xmlns:ns3="87d3a20b-66a6-4f1b-b80d-8ec1bafc8abe" targetNamespace="http://schemas.microsoft.com/office/2006/metadata/properties" ma:root="true" ma:fieldsID="039b20f2064ff6a5ed1324fb4a38c9de" ns2:_="" ns3:_="">
    <xsd:import namespace="09b63534-2f63-4e00-adeb-ff2fed193dbf"/>
    <xsd:import namespace="87d3a20b-66a6-4f1b-b80d-8ec1bafc8ab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b63534-2f63-4e00-adeb-ff2fed193db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fd04c65-edfd-4ca9-a79d-3447db995cf0}" ma:internalName="TaxCatchAll" ma:showField="CatchAllData" ma:web="09b63534-2f63-4e00-adeb-ff2fed193d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d3a20b-66a6-4f1b-b80d-8ec1bafc8a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1c9fe70c-0f89-4e18-9812-17c7a802ec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7d3a20b-66a6-4f1b-b80d-8ec1bafc8abe">
      <Terms xmlns="http://schemas.microsoft.com/office/infopath/2007/PartnerControls"/>
    </lcf76f155ced4ddcb4097134ff3c332f>
    <TaxCatchAll xmlns="09b63534-2f63-4e00-adeb-ff2fed193db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850F17-79D2-4CF2-AE4F-F9A973FB55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b63534-2f63-4e00-adeb-ff2fed193dbf"/>
    <ds:schemaRef ds:uri="87d3a20b-66a6-4f1b-b80d-8ec1bafc8a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5BCF490-8899-423A-9247-3EFA5B2EA39A}">
  <ds:schemaRefs>
    <ds:schemaRef ds:uri="http://schemas.microsoft.com/office/2006/documentManagement/types"/>
    <ds:schemaRef ds:uri="87d3a20b-66a6-4f1b-b80d-8ec1bafc8abe"/>
    <ds:schemaRef ds:uri="http://purl.org/dc/elements/1.1/"/>
    <ds:schemaRef ds:uri="09b63534-2f63-4e00-adeb-ff2fed193dbf"/>
    <ds:schemaRef ds:uri="http://schemas.microsoft.com/office/2006/metadata/properti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550E404-28C5-4434-85B9-AEEAB24FE6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178</Words>
  <Application>Microsoft Macintosh PowerPoint</Application>
  <PresentationFormat>Widescreen</PresentationFormat>
  <Paragraphs>40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MWIDE Theme</vt:lpstr>
      <vt:lpstr>FIT-Connect Nutzung für Fachverfahren</vt:lpstr>
      <vt:lpstr>FIT-CONNECT  (ein Produkt des IT-Planungsrats) betrieben von der Föderalen IT Kooperation (FITKO)</vt:lpstr>
      <vt:lpstr>FIT-Connect (Ende-zu-Ende)</vt:lpstr>
      <vt:lpstr>Gegenüberstellung: FIT-Connect  vs. OSCI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Yves Luther</dc:creator>
  <cp:lastModifiedBy>Marcel Laurenz</cp:lastModifiedBy>
  <cp:revision>49</cp:revision>
  <dcterms:created xsi:type="dcterms:W3CDTF">2022-03-11T11:44:23Z</dcterms:created>
  <dcterms:modified xsi:type="dcterms:W3CDTF">2025-04-30T11:10:28Z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0x01010009189543FEBCA541B180998A1B3E3B02</vt:lpwstr>
  </property>
</Properties>
</file>