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6" r:id="rId5"/>
    <p:sldId id="270" r:id="rId6"/>
    <p:sldId id="271" r:id="rId7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3"/>
    <p:restoredTop sz="94692"/>
  </p:normalViewPr>
  <p:slideViewPr>
    <p:cSldViewPr snapToGrid="0" snapToObjects="1" showGuides="1">
      <p:cViewPr varScale="1">
        <p:scale>
          <a:sx n="106" d="100"/>
          <a:sy n="106" d="100"/>
        </p:scale>
        <p:origin x="122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7" d="100"/>
        <a:sy n="15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8287B-C194-714D-818C-247F3D92F649}" type="datetimeFigureOut">
              <a:rPr lang="de-DE" smtClean="0"/>
              <a:t>24.02.25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0C06D-84CB-DD47-A785-5147C6018C5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413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37540"/>
            <a:ext cx="2835275" cy="58204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6122D41-22AB-1247-AF04-C0A15D4B70A6}" type="datetime4">
              <a:rPr lang="de-DE" noProof="0" smtClean="0"/>
              <a:t>24. Februar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5" cy="5820459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626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83932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1" y="1044574"/>
            <a:ext cx="2835276" cy="58134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9CDDC81-07ED-AC40-B406-D0F62DE1E81F}" type="datetime4">
              <a:rPr lang="de-DE" noProof="0" smtClean="0"/>
              <a:t>24. Februar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6" cy="5813425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68785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46067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Clr>
                <a:schemeClr val="accent4"/>
              </a:buClr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Clr>
                <a:schemeClr val="accent4"/>
              </a:buClr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Clr>
                <a:schemeClr val="accent4"/>
              </a:buClr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Clr>
                <a:schemeClr val="accent4"/>
              </a:buClr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Clr>
                <a:schemeClr val="accent4"/>
              </a:buClr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389523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61979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044574"/>
            <a:ext cx="283845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744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06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000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000" y="2550695"/>
            <a:ext cx="5803200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58032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002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24.02.25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6592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44574"/>
            <a:ext cx="87630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43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27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1pPr>
            <a:lvl2pPr marL="54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2pPr>
            <a:lvl3pPr marL="81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3pPr>
            <a:lvl4pPr marL="108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4pPr>
            <a:lvl5pPr marL="135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5pPr>
            <a:lvl6pPr marL="162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6pPr>
            <a:lvl7pPr marL="189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7pPr>
            <a:lvl8pPr marL="216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17150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906178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1219200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43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637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86771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845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63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325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325" y="2550695"/>
            <a:ext cx="5802312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51904"/>
            <a:ext cx="5802313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37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lang="en-GB" sz="2400" b="1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lang="en-GB" sz="2400" b="1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24.02.25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96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1904"/>
            <a:ext cx="8763001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40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61B64-84D4-8E4F-984B-F9350215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875" y="1051904"/>
            <a:ext cx="8767762" cy="118940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39987-CD12-2E48-A332-385A5CB91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90875" y="2550695"/>
            <a:ext cx="8767762" cy="36125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40AA5-CEAB-3B4B-9492-EFB0DEB11D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/>
              <a:t>Düsseldorf, </a:t>
            </a:r>
            <a:fld id="{4BF98952-80E5-2D4F-8718-9B8E6606D801}" type="datetime4">
              <a:rPr lang="de-DE" noProof="0" smtClean="0"/>
              <a:pPr/>
              <a:t>24. Februar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C31C1-FE11-AB43-AE40-DE0B73FE9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D561F3-FADA-DF43-977E-A09A0FDE6BED}" type="slidenum">
              <a:rPr lang="de-DE" noProof="0" smtClean="0"/>
              <a:pPr/>
              <a:t>‹#›</a:t>
            </a:fld>
            <a:endParaRPr lang="de-DE" noProof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9F336-9FC1-524A-92B3-0F95F26F85D3}"/>
              </a:ext>
            </a:extLst>
          </p:cNvPr>
          <p:cNvSpPr txBox="1"/>
          <p:nvPr userDrawn="1"/>
        </p:nvSpPr>
        <p:spPr>
          <a:xfrm>
            <a:off x="6156325" y="6395389"/>
            <a:ext cx="2838449" cy="2260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de-DE" sz="1050" b="0" i="0" noProof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Titel der Präsentation</a:t>
            </a:r>
          </a:p>
        </p:txBody>
      </p:sp>
      <p:pic>
        <p:nvPicPr>
          <p:cNvPr id="8" name="Picture 7" descr="Textliches Logo des Ministerium für Wirtschaft, Industrie, Klimaschutz und Energie des Landes Nordrhein-Westfalen sowie einem Wappen des Bundeslandes Nordrhein-Westfalen">
            <a:extLst>
              <a:ext uri="{FF2B5EF4-FFF2-40B4-BE49-F238E27FC236}">
                <a16:creationId xmlns:a16="http://schemas.microsoft.com/office/drawing/2014/main" id="{3E5EB9AA-8A64-3375-1DDF-55CFFDBC3407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9120188" y="330493"/>
            <a:ext cx="2627312" cy="51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2" r:id="rId2"/>
    <p:sldLayoutId id="2147483687" r:id="rId3"/>
    <p:sldLayoutId id="2147483689" r:id="rId4"/>
    <p:sldLayoutId id="2147483681" r:id="rId5"/>
    <p:sldLayoutId id="2147483650" r:id="rId6"/>
    <p:sldLayoutId id="2147483683" r:id="rId7"/>
    <p:sldLayoutId id="2147483677" r:id="rId8"/>
    <p:sldLayoutId id="2147483685" r:id="rId9"/>
    <p:sldLayoutId id="2147483668" r:id="rId10"/>
    <p:sldLayoutId id="2147483680" r:id="rId11"/>
    <p:sldLayoutId id="2147483674" r:id="rId12"/>
    <p:sldLayoutId id="2147483688" r:id="rId13"/>
    <p:sldLayoutId id="2147483690" r:id="rId14"/>
    <p:sldLayoutId id="2147483682" r:id="rId15"/>
    <p:sldLayoutId id="2147483661" r:id="rId16"/>
    <p:sldLayoutId id="2147483684" r:id="rId17"/>
    <p:sldLayoutId id="2147483678" r:id="rId18"/>
    <p:sldLayoutId id="2147483686" r:id="rId19"/>
    <p:sldLayoutId id="2147483669" r:id="rId20"/>
    <p:sldLayoutId id="2147483676" r:id="rId2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2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1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0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0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9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13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8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17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70000"/>
        <a:buFont typeface="Wingdings" pitchFamily="2" charset="2"/>
        <a:buChar char="§"/>
        <a:tabLst/>
        <a:defRPr sz="1700" kern="1200">
          <a:solidFill>
            <a:schemeClr val="bg1"/>
          </a:solidFill>
          <a:latin typeface="+mn-lt"/>
          <a:ea typeface="+mn-ea"/>
          <a:cs typeface="+mn-cs"/>
        </a:defRPr>
      </a:lvl6pPr>
      <a:lvl7pPr marL="19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6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7pPr>
      <a:lvl8pPr marL="22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5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9">
          <p15:clr>
            <a:srgbClr val="F26B43"/>
          </p15:clr>
        </p15:guide>
        <p15:guide id="2" pos="143">
          <p15:clr>
            <a:srgbClr val="F26B43"/>
          </p15:clr>
        </p15:guide>
        <p15:guide id="3" orient="horz" pos="4171">
          <p15:clr>
            <a:srgbClr val="F26B43"/>
          </p15:clr>
        </p15:guide>
        <p15:guide id="5" pos="2010">
          <p15:clr>
            <a:srgbClr val="F26B43"/>
          </p15:clr>
        </p15:guide>
        <p15:guide id="7" pos="3878">
          <p15:clr>
            <a:srgbClr val="F26B43"/>
          </p15:clr>
        </p15:guide>
        <p15:guide id="9" pos="5745">
          <p15:clr>
            <a:srgbClr val="F26B43"/>
          </p15:clr>
        </p15:guide>
        <p15:guide id="10" pos="7533">
          <p15:clr>
            <a:srgbClr val="F26B43"/>
          </p15:clr>
        </p15:guide>
        <p15:guide id="11" orient="horz" pos="658">
          <p15:clr>
            <a:srgbClr val="F26B43"/>
          </p15:clr>
        </p15:guide>
        <p15:guide id="12" orient="horz" pos="1412">
          <p15:clr>
            <a:srgbClr val="F26B43"/>
          </p15:clr>
        </p15:guide>
        <p15:guide id="13" orient="horz" pos="1602">
          <p15:clr>
            <a:srgbClr val="F26B43"/>
          </p15:clr>
        </p15:guide>
        <p15:guide id="14" orient="horz" pos="3885">
          <p15:clr>
            <a:srgbClr val="F26B43"/>
          </p15:clr>
        </p15:guide>
        <p15:guide id="15" pos="1786">
          <p15:clr>
            <a:srgbClr val="F26B43"/>
          </p15:clr>
        </p15:guide>
        <p15:guide id="16" pos="3653">
          <p15:clr>
            <a:srgbClr val="F26B43"/>
          </p15:clr>
        </p15:guide>
        <p15:guide id="17" pos="55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1EE34-52EB-464B-993A-48560B10C2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OSCI Nutzung für Fachverfahren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16FFD-F7ED-1A4D-B351-DCC2681093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Optionen der JIRA Ablösung</a:t>
            </a:r>
          </a:p>
        </p:txBody>
      </p:sp>
    </p:spTree>
    <p:extLst>
      <p:ext uri="{BB962C8B-B14F-4D97-AF65-F5344CB8AC3E}">
        <p14:creationId xmlns:p14="http://schemas.microsoft.com/office/powerpoint/2010/main" val="3422876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OSCI (Online Services Computer Interface)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6"/>
            <a:ext cx="11731624" cy="193708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Jira Ablösung und die Nutzung der OSCI Optionen: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Anträge aus dem WSP Portal können standardisiert Fachanwendungen zur Verfügung gestellt werden.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Fachanwendungen bieten den vollumfänglichen Funktionsumfang für die Fachverfahren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Standards unterstützen die generische Integration (End-</a:t>
            </a:r>
            <a:r>
              <a:rPr lang="de-DE" dirty="0" err="1"/>
              <a:t>to</a:t>
            </a:r>
            <a:r>
              <a:rPr lang="de-DE" dirty="0"/>
              <a:t>-End)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3532A-D905-E8A3-9AB9-C1202D19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2</a:t>
            </a:fld>
            <a:endParaRPr lang="de-DE" noProof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4723C37-9462-1E38-1701-1D3489FC51F8}"/>
              </a:ext>
            </a:extLst>
          </p:cNvPr>
          <p:cNvSpPr/>
          <p:nvPr/>
        </p:nvSpPr>
        <p:spPr>
          <a:xfrm>
            <a:off x="851338" y="4626042"/>
            <a:ext cx="2259724" cy="12297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WSP Portal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Antrag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1898548-AAF8-0386-ADEA-2C85CCBD904B}"/>
              </a:ext>
            </a:extLst>
          </p:cNvPr>
          <p:cNvSpPr/>
          <p:nvPr/>
        </p:nvSpPr>
        <p:spPr>
          <a:xfrm>
            <a:off x="3473669" y="4626042"/>
            <a:ext cx="2259724" cy="12297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XTA2 Connect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D3682A9-03C5-2B05-D467-B5C2BC504D0B}"/>
              </a:ext>
            </a:extLst>
          </p:cNvPr>
          <p:cNvSpPr/>
          <p:nvPr/>
        </p:nvSpPr>
        <p:spPr>
          <a:xfrm>
            <a:off x="6096000" y="4626042"/>
            <a:ext cx="2259724" cy="12297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OSCI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Intermediär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36356C4-AF51-7663-4F5B-2D8FEAF69298}"/>
              </a:ext>
            </a:extLst>
          </p:cNvPr>
          <p:cNvSpPr/>
          <p:nvPr/>
        </p:nvSpPr>
        <p:spPr>
          <a:xfrm>
            <a:off x="8718331" y="4626042"/>
            <a:ext cx="2259724" cy="122971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Fachanwendung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918EF83-4676-B78E-1CD2-6F6A929DEB0B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3111062" y="5240897"/>
            <a:ext cx="3626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EC5DD3-2FAE-F26F-D29D-E281FCD7BC18}"/>
              </a:ext>
            </a:extLst>
          </p:cNvPr>
          <p:cNvCxnSpPr>
            <a:cxnSpLocks/>
          </p:cNvCxnSpPr>
          <p:nvPr/>
        </p:nvCxnSpPr>
        <p:spPr>
          <a:xfrm>
            <a:off x="5733393" y="5230386"/>
            <a:ext cx="3626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3ADEC1-D6F2-4523-6061-0F07CF898320}"/>
              </a:ext>
            </a:extLst>
          </p:cNvPr>
          <p:cNvCxnSpPr>
            <a:cxnSpLocks/>
          </p:cNvCxnSpPr>
          <p:nvPr/>
        </p:nvCxnSpPr>
        <p:spPr>
          <a:xfrm>
            <a:off x="8355724" y="5198853"/>
            <a:ext cx="3626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Graphic 12" descr="Document outline">
            <a:extLst>
              <a:ext uri="{FF2B5EF4-FFF2-40B4-BE49-F238E27FC236}">
                <a16:creationId xmlns:a16="http://schemas.microsoft.com/office/drawing/2014/main" id="{314981F8-06CD-DF10-0AC0-4A1137020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96662" y="5467115"/>
            <a:ext cx="914400" cy="914400"/>
          </a:xfrm>
          <a:prstGeom prst="rect">
            <a:avLst/>
          </a:prstGeom>
        </p:spPr>
      </p:pic>
      <p:pic>
        <p:nvPicPr>
          <p:cNvPr id="14" name="Graphic 13" descr="Open envelope outline">
            <a:extLst>
              <a:ext uri="{FF2B5EF4-FFF2-40B4-BE49-F238E27FC236}">
                <a16:creationId xmlns:a16="http://schemas.microsoft.com/office/drawing/2014/main" id="{9347A744-A0E9-BB2B-8656-C55572684C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48239" y="5398552"/>
            <a:ext cx="914400" cy="914400"/>
          </a:xfrm>
          <a:prstGeom prst="rect">
            <a:avLst/>
          </a:prstGeom>
        </p:spPr>
      </p:pic>
      <p:pic>
        <p:nvPicPr>
          <p:cNvPr id="15" name="Graphic 14" descr="Envelope outline">
            <a:extLst>
              <a:ext uri="{FF2B5EF4-FFF2-40B4-BE49-F238E27FC236}">
                <a16:creationId xmlns:a16="http://schemas.microsoft.com/office/drawing/2014/main" id="{EDC70718-7D74-9526-795E-B5BC4982B8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18993" y="5398552"/>
            <a:ext cx="914400" cy="914400"/>
          </a:xfrm>
          <a:prstGeom prst="rect">
            <a:avLst/>
          </a:prstGeom>
        </p:spPr>
      </p:pic>
      <p:pic>
        <p:nvPicPr>
          <p:cNvPr id="16" name="Graphic 15" descr="Document outline">
            <a:extLst>
              <a:ext uri="{FF2B5EF4-FFF2-40B4-BE49-F238E27FC236}">
                <a16:creationId xmlns:a16="http://schemas.microsoft.com/office/drawing/2014/main" id="{BA3EA0A1-DDF0-E8B9-F7DE-41E34CA60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7485" y="54370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79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C21A9-2B2A-10E4-10A9-F0889DF98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38021-E81A-5CA4-DB1C-6987B6674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OSCI (Online Services Computer Interface)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20686-93D4-F288-B443-482EBA33A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6"/>
            <a:ext cx="11731624" cy="193708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Vorteile der Integration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Die Fachverfahren werden vollwertig unterstützt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Die Fachverfahrenshersteller beherrschen den bundesweiten Standard (</a:t>
            </a:r>
            <a:r>
              <a:rPr lang="de-DE" dirty="0" err="1"/>
              <a:t>xÖV</a:t>
            </a:r>
            <a:r>
              <a:rPr lang="de-DE" dirty="0"/>
              <a:t>, XTA2, OSCI, ggf. </a:t>
            </a:r>
            <a:r>
              <a:rPr lang="de-DE" dirty="0" err="1"/>
              <a:t>FitConnect</a:t>
            </a:r>
            <a:r>
              <a:rPr lang="de-DE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Die Anbindung erfolgt generisch und hat bereits ein Eintragungskonzept (siehe Stichwort: DVDV)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0E659-59F2-7005-71E9-D68B130AE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1D1C49CD-1AE9-2A47-A3B8-421F7E22E70A}" type="datetime4">
              <a:rPr lang="de-DE" noProof="0" smtClean="0"/>
              <a:t>24. Februar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F7A18-5509-E03A-E9AF-270A236A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3</a:t>
            </a:fld>
            <a:endParaRPr lang="de-DE" noProof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EE8D471-7955-8F5C-46A8-8F4B0EF55BF2}"/>
              </a:ext>
            </a:extLst>
          </p:cNvPr>
          <p:cNvSpPr/>
          <p:nvPr/>
        </p:nvSpPr>
        <p:spPr>
          <a:xfrm>
            <a:off x="851338" y="4626042"/>
            <a:ext cx="2259724" cy="12297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WSP Portal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Antrag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897A62D-4A14-1B24-7A34-84BD226A83B4}"/>
              </a:ext>
            </a:extLst>
          </p:cNvPr>
          <p:cNvSpPr/>
          <p:nvPr/>
        </p:nvSpPr>
        <p:spPr>
          <a:xfrm>
            <a:off x="3473669" y="4626042"/>
            <a:ext cx="2259724" cy="12297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XTA2 Connect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0096231-BD94-4576-BCDF-EF4A92D3667F}"/>
              </a:ext>
            </a:extLst>
          </p:cNvPr>
          <p:cNvSpPr/>
          <p:nvPr/>
        </p:nvSpPr>
        <p:spPr>
          <a:xfrm>
            <a:off x="6096000" y="4626042"/>
            <a:ext cx="2259724" cy="12297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OSCI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Intermediär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9ACAD84-63B2-C04A-D26D-9389DBD831A3}"/>
              </a:ext>
            </a:extLst>
          </p:cNvPr>
          <p:cNvSpPr/>
          <p:nvPr/>
        </p:nvSpPr>
        <p:spPr>
          <a:xfrm>
            <a:off x="8718331" y="4626042"/>
            <a:ext cx="2259724" cy="122971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Fachanwendung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19C175A-6E0F-D444-CD91-220CD938DC34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3111062" y="5240897"/>
            <a:ext cx="3626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A751612-E75F-F95C-B019-3AF20B622652}"/>
              </a:ext>
            </a:extLst>
          </p:cNvPr>
          <p:cNvCxnSpPr>
            <a:cxnSpLocks/>
          </p:cNvCxnSpPr>
          <p:nvPr/>
        </p:nvCxnSpPr>
        <p:spPr>
          <a:xfrm>
            <a:off x="5733393" y="5230386"/>
            <a:ext cx="3626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94E792-0797-049D-2AF2-3C73142AF2D8}"/>
              </a:ext>
            </a:extLst>
          </p:cNvPr>
          <p:cNvCxnSpPr>
            <a:cxnSpLocks/>
          </p:cNvCxnSpPr>
          <p:nvPr/>
        </p:nvCxnSpPr>
        <p:spPr>
          <a:xfrm>
            <a:off x="8355724" y="5198853"/>
            <a:ext cx="3626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Graphic 12" descr="Document outline">
            <a:extLst>
              <a:ext uri="{FF2B5EF4-FFF2-40B4-BE49-F238E27FC236}">
                <a16:creationId xmlns:a16="http://schemas.microsoft.com/office/drawing/2014/main" id="{A62999D7-B020-23CD-C880-61D49AFD5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96662" y="5467115"/>
            <a:ext cx="914400" cy="914400"/>
          </a:xfrm>
          <a:prstGeom prst="rect">
            <a:avLst/>
          </a:prstGeom>
        </p:spPr>
      </p:pic>
      <p:pic>
        <p:nvPicPr>
          <p:cNvPr id="14" name="Graphic 13" descr="Open envelope outline">
            <a:extLst>
              <a:ext uri="{FF2B5EF4-FFF2-40B4-BE49-F238E27FC236}">
                <a16:creationId xmlns:a16="http://schemas.microsoft.com/office/drawing/2014/main" id="{33F876B7-4FD3-2C28-336B-7F23254E80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48239" y="5398552"/>
            <a:ext cx="914400" cy="914400"/>
          </a:xfrm>
          <a:prstGeom prst="rect">
            <a:avLst/>
          </a:prstGeom>
        </p:spPr>
      </p:pic>
      <p:pic>
        <p:nvPicPr>
          <p:cNvPr id="15" name="Graphic 14" descr="Envelope outline">
            <a:extLst>
              <a:ext uri="{FF2B5EF4-FFF2-40B4-BE49-F238E27FC236}">
                <a16:creationId xmlns:a16="http://schemas.microsoft.com/office/drawing/2014/main" id="{BDE60511-ADC4-E0B4-CC51-14D077A07F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18993" y="5398552"/>
            <a:ext cx="914400" cy="914400"/>
          </a:xfrm>
          <a:prstGeom prst="rect">
            <a:avLst/>
          </a:prstGeom>
        </p:spPr>
      </p:pic>
      <p:pic>
        <p:nvPicPr>
          <p:cNvPr id="16" name="Graphic 15" descr="Document outline">
            <a:extLst>
              <a:ext uri="{FF2B5EF4-FFF2-40B4-BE49-F238E27FC236}">
                <a16:creationId xmlns:a16="http://schemas.microsoft.com/office/drawing/2014/main" id="{DFB897E9-4E39-E2B6-2E32-3C3A0BA37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7485" y="54370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935765"/>
      </p:ext>
    </p:extLst>
  </p:cSld>
  <p:clrMapOvr>
    <a:masterClrMapping/>
  </p:clrMapOvr>
</p:sld>
</file>

<file path=ppt/theme/theme1.xml><?xml version="1.0" encoding="utf-8"?>
<a:theme xmlns:a="http://schemas.openxmlformats.org/drawingml/2006/main" name="MWIDE Theme">
  <a:themeElements>
    <a:clrScheme name="NRW Farben">
      <a:dk1>
        <a:srgbClr val="FFFFFF"/>
      </a:dk1>
      <a:lt1>
        <a:srgbClr val="000000"/>
      </a:lt1>
      <a:dk2>
        <a:srgbClr val="ACACAC"/>
      </a:dk2>
      <a:lt2>
        <a:srgbClr val="009036"/>
      </a:lt2>
      <a:accent1>
        <a:srgbClr val="E2001A"/>
      </a:accent1>
      <a:accent2>
        <a:srgbClr val="003064"/>
      </a:accent2>
      <a:accent3>
        <a:srgbClr val="009EE0"/>
      </a:accent3>
      <a:accent4>
        <a:srgbClr val="B1C800"/>
      </a:accent4>
      <a:accent5>
        <a:srgbClr val="F29300"/>
      </a:accent5>
      <a:accent6>
        <a:srgbClr val="E75112"/>
      </a:accent6>
      <a:hlink>
        <a:srgbClr val="009EE0"/>
      </a:hlink>
      <a:folHlink>
        <a:srgbClr val="0030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189543FEBCA541B180998A1B3E3B02" ma:contentTypeVersion="18" ma:contentTypeDescription="Ein neues Dokument erstellen." ma:contentTypeScope="" ma:versionID="2b459608b011b48d804aa1c7f1c0d7da">
  <xsd:schema xmlns:xsd="http://www.w3.org/2001/XMLSchema" xmlns:xs="http://www.w3.org/2001/XMLSchema" xmlns:p="http://schemas.microsoft.com/office/2006/metadata/properties" xmlns:ns2="09b63534-2f63-4e00-adeb-ff2fed193dbf" xmlns:ns3="87d3a20b-66a6-4f1b-b80d-8ec1bafc8abe" targetNamespace="http://schemas.microsoft.com/office/2006/metadata/properties" ma:root="true" ma:fieldsID="039b20f2064ff6a5ed1324fb4a38c9de" ns2:_="" ns3:_="">
    <xsd:import namespace="09b63534-2f63-4e00-adeb-ff2fed193dbf"/>
    <xsd:import namespace="87d3a20b-66a6-4f1b-b80d-8ec1bafc8ab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63534-2f63-4e00-adeb-ff2fed193d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fd04c65-edfd-4ca9-a79d-3447db995cf0}" ma:internalName="TaxCatchAll" ma:showField="CatchAllData" ma:web="09b63534-2f63-4e00-adeb-ff2fed193d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d3a20b-66a6-4f1b-b80d-8ec1bafc8a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c9fe70c-0f89-4e18-9812-17c7a802ec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d3a20b-66a6-4f1b-b80d-8ec1bafc8abe">
      <Terms xmlns="http://schemas.microsoft.com/office/infopath/2007/PartnerControls"/>
    </lcf76f155ced4ddcb4097134ff3c332f>
    <TaxCatchAll xmlns="09b63534-2f63-4e00-adeb-ff2fed193db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850F17-79D2-4CF2-AE4F-F9A973FB5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b63534-2f63-4e00-adeb-ff2fed193dbf"/>
    <ds:schemaRef ds:uri="87d3a20b-66a6-4f1b-b80d-8ec1bafc8a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BCF490-8899-423A-9247-3EFA5B2EA39A}">
  <ds:schemaRefs>
    <ds:schemaRef ds:uri="http://schemas.microsoft.com/office/2006/metadata/properties"/>
    <ds:schemaRef ds:uri="http://schemas.microsoft.com/office/infopath/2007/PartnerControls"/>
    <ds:schemaRef ds:uri="87d3a20b-66a6-4f1b-b80d-8ec1bafc8abe"/>
    <ds:schemaRef ds:uri="09b63534-2f63-4e00-adeb-ff2fed193dbf"/>
  </ds:schemaRefs>
</ds:datastoreItem>
</file>

<file path=customXml/itemProps3.xml><?xml version="1.0" encoding="utf-8"?>
<ds:datastoreItem xmlns:ds="http://schemas.openxmlformats.org/officeDocument/2006/customXml" ds:itemID="{4550E404-28C5-4434-85B9-AEEAB24FE6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128</Words>
  <Application>Microsoft Macintosh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MWIDE Theme</vt:lpstr>
      <vt:lpstr>OSCI Nutzung für Fachverfahren</vt:lpstr>
      <vt:lpstr>OSCI (Online Services Computer Interface)</vt:lpstr>
      <vt:lpstr>OSCI (Online Services Computer Interface)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Yves Luther</dc:creator>
  <cp:lastModifiedBy>Marcel Laurenz</cp:lastModifiedBy>
  <cp:revision>47</cp:revision>
  <dcterms:created xsi:type="dcterms:W3CDTF">2022-03-11T11:44:23Z</dcterms:created>
  <dcterms:modified xsi:type="dcterms:W3CDTF">2025-02-24T15:54:50Z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0x01010009189543FEBCA541B180998A1B3E3B02</vt:lpwstr>
  </property>
</Properties>
</file>