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83" r:id="rId2"/>
    <p:sldId id="307" r:id="rId3"/>
    <p:sldId id="282" r:id="rId4"/>
    <p:sldId id="270" r:id="rId5"/>
    <p:sldId id="304" r:id="rId6"/>
    <p:sldId id="305" r:id="rId7"/>
    <p:sldId id="306" r:id="rId8"/>
    <p:sldId id="308" r:id="rId9"/>
    <p:sldId id="309" r:id="rId10"/>
    <p:sldId id="300" r:id="rId11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80"/>
    <p:restoredTop sz="94680"/>
  </p:normalViewPr>
  <p:slideViewPr>
    <p:cSldViewPr snapToGrid="0" snapToObjects="1" showGuides="1">
      <p:cViewPr varScale="1">
        <p:scale>
          <a:sx n="122" d="100"/>
          <a:sy n="122" d="100"/>
        </p:scale>
        <p:origin x="59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7" d="100"/>
        <a:sy n="15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8287B-C194-714D-818C-247F3D92F649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0C06D-84CB-DD47-A785-5147C6018C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3413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3710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37540"/>
            <a:ext cx="2835275" cy="58204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3317D-E2B7-DF40-83A9-695417DE1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56122D41-22AB-1247-AF04-C0A15D4B70A6}" type="datetime4">
              <a:rPr lang="de-DE" noProof="0" smtClean="0"/>
              <a:t>7. Mai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DFA4-58F4-BA41-8327-AFEFA003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85AC739-FDF7-1A41-B918-12DA4BF685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5275" cy="5820459"/>
          </a:xfrm>
          <a:noFill/>
        </p:spPr>
        <p:txBody>
          <a:bodyPr lIns="0" tIns="72000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626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44574"/>
            <a:ext cx="12192000" cy="58134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subtitle</a:t>
            </a:r>
            <a:r>
              <a:rPr lang="de-DE" noProof="0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183932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1" y="1044574"/>
            <a:ext cx="2835276" cy="58134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3317D-E2B7-DF40-83A9-695417DE1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Düsseldorf, </a:t>
            </a:r>
            <a:fld id="{59CDDC81-07ED-AC40-B406-D0F62DE1E81F}" type="datetime4">
              <a:rPr lang="de-DE" noProof="0" smtClean="0"/>
              <a:t>7. Mai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DFA4-58F4-BA41-8327-AFEFA003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85AC739-FDF7-1A41-B918-12DA4BF685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5276" cy="5813425"/>
          </a:xfrm>
          <a:noFill/>
        </p:spPr>
        <p:txBody>
          <a:bodyPr lIns="0" tIns="72000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268785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7. Mai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46067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ierte Liste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342000" indent="-342000">
              <a:buClr>
                <a:schemeClr val="accent4"/>
              </a:buClr>
              <a:buSzPct val="100000"/>
              <a:buFont typeface="+mj-lt"/>
              <a:buAutoNum type="arabicPeriod"/>
              <a:defRPr lang="de-DE" sz="1700" noProof="0" dirty="0">
                <a:solidFill>
                  <a:schemeClr val="bg1"/>
                </a:solidFill>
              </a:defRPr>
            </a:lvl1pPr>
            <a:lvl2pPr marL="684000" indent="-342000">
              <a:buClr>
                <a:schemeClr val="accent4"/>
              </a:buClr>
              <a:buSzPct val="100000"/>
              <a:buFont typeface="+mj-lt"/>
              <a:buAutoNum type="alphaUcPeriod"/>
              <a:defRPr lang="de-DE" sz="1700" noProof="0" dirty="0">
                <a:solidFill>
                  <a:schemeClr val="bg1"/>
                </a:solidFill>
              </a:defRPr>
            </a:lvl2pPr>
            <a:lvl3pPr marL="1026000" indent="-342000">
              <a:buClr>
                <a:schemeClr val="accent4"/>
              </a:buClr>
              <a:buSzPct val="100000"/>
              <a:buFont typeface="+mj-lt"/>
              <a:buAutoNum type="romanUcPeriod"/>
              <a:defRPr lang="de-DE" sz="1700" noProof="0" dirty="0">
                <a:solidFill>
                  <a:schemeClr val="bg1"/>
                </a:solidFill>
              </a:defRPr>
            </a:lvl3pPr>
            <a:lvl4pPr marL="1368000" indent="-342000">
              <a:buClr>
                <a:schemeClr val="accent4"/>
              </a:buClr>
              <a:buSzPct val="100000"/>
              <a:buFont typeface="+mj-lt"/>
              <a:buAutoNum type="arabicParenR"/>
              <a:defRPr lang="de-DE" sz="1700" noProof="0" dirty="0">
                <a:solidFill>
                  <a:schemeClr val="bg1"/>
                </a:solidFill>
              </a:defRPr>
            </a:lvl4pPr>
            <a:lvl5pPr marL="1710000" indent="-342000">
              <a:buClr>
                <a:schemeClr val="accent4"/>
              </a:buClr>
              <a:buSzPct val="100000"/>
              <a:buFont typeface="+mj-lt"/>
              <a:buAutoNum type="alphaLcParenR"/>
              <a:defRPr lang="de-DE" sz="1700" noProof="0" dirty="0">
                <a:solidFill>
                  <a:schemeClr val="bg1"/>
                </a:solidFill>
              </a:defRPr>
            </a:lvl5pPr>
            <a:lvl6pPr marL="2052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4"/>
              </a:buClr>
              <a:buSzPct val="100000"/>
              <a:buFont typeface="+mj-lt"/>
              <a:buAutoNum type="romanLcPeriod"/>
              <a:defRPr sz="1700">
                <a:solidFill>
                  <a:schemeClr val="bg1"/>
                </a:solidFill>
              </a:defRPr>
            </a:lvl6pPr>
            <a:lvl7pPr marL="2394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4"/>
              </a:buClr>
              <a:buSzPct val="100000"/>
              <a:buFont typeface="+mj-lt"/>
              <a:buAutoNum type="alphaLcPeriod"/>
              <a:defRPr sz="1700">
                <a:solidFill>
                  <a:schemeClr val="bg1"/>
                </a:solidFill>
              </a:defRPr>
            </a:lvl7pPr>
            <a:lvl8pPr marL="22329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+mj-lt"/>
              <a:buAutoNum type="arabicPeriod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7. Mai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389523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Überschrif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7. Mai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619793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¼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7. Mai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044574"/>
            <a:ext cx="2838450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9744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ginalienspalte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7. Mai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EF9AF8-191A-9D4D-B02E-FA3EFED041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13" y="2551113"/>
            <a:ext cx="2608262" cy="3611562"/>
          </a:xfrm>
        </p:spPr>
        <p:txBody>
          <a:bodyPr lIns="0" rIns="0">
            <a:normAutofit/>
          </a:bodyPr>
          <a:lstStyle>
            <a:lvl1pPr marL="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1pPr>
            <a:lvl2pPr marL="2730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2pPr>
            <a:lvl3pPr marL="5397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3pPr>
            <a:lvl4pPr marL="8064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4pPr>
            <a:lvl5pPr marL="1073150" indent="0" algn="r">
              <a:spcAft>
                <a:spcPts val="1300"/>
              </a:spcAft>
              <a:buNone/>
              <a:defRPr sz="1100">
                <a:solidFill>
                  <a:schemeClr val="accent4"/>
                </a:solidFill>
              </a:defRPr>
            </a:lvl5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73B86A-4946-6045-990E-21D200BAE24C}"/>
              </a:ext>
            </a:extLst>
          </p:cNvPr>
          <p:cNvCxnSpPr>
            <a:cxnSpLocks/>
          </p:cNvCxnSpPr>
          <p:nvPr userDrawn="1"/>
        </p:nvCxnSpPr>
        <p:spPr>
          <a:xfrm>
            <a:off x="3071466" y="1044575"/>
            <a:ext cx="0" cy="5813425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062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½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000" y="1051904"/>
            <a:ext cx="5803200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6000" y="2550695"/>
            <a:ext cx="5803200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580320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0020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spaltiger 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F34A-5F84-B455-E2F7-0B0FC437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44575"/>
            <a:ext cx="11731624" cy="119697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FA432-3E87-7C79-D582-024CA1F73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13" y="2543175"/>
            <a:ext cx="5572125" cy="70944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DF704-9819-4516-92C5-F1ADA6A5D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013" y="3433369"/>
            <a:ext cx="5572125" cy="2734068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8E45A-B3EA-F79D-6B28-910BB85D3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325" y="2543174"/>
            <a:ext cx="5802312" cy="7148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E1D6C-CDC9-F53D-7EC1-45343DE6C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324" y="3429000"/>
            <a:ext cx="5802313" cy="2734068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B08B18-BC0C-9634-ACFA-F5E82849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7668-1E5D-314B-9594-2B27D4179D9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9C3B74-63CC-51E2-D84D-0A0032EE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ADDE-9752-DF4E-B187-C92CBD3CA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65920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¾ Bild+Inhalt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0185" y="1051904"/>
            <a:ext cx="2838451" cy="11894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185" y="2550695"/>
            <a:ext cx="2838451" cy="3612517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  <a:lvl6pPr>
              <a:buClr>
                <a:schemeClr val="accent4"/>
              </a:buClr>
              <a:defRPr/>
            </a:lvl6pPr>
            <a:lvl7pPr>
              <a:buClr>
                <a:schemeClr val="accent4"/>
              </a:buClr>
              <a:defRPr/>
            </a:lvl7pPr>
            <a:lvl8pPr>
              <a:buClr>
                <a:schemeClr val="accent4"/>
              </a:buClr>
              <a:defRPr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44574"/>
            <a:ext cx="876300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439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27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1pPr>
            <a:lvl2pPr marL="54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2pPr>
            <a:lvl3pPr marL="81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3pPr>
            <a:lvl4pPr marL="108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4pPr>
            <a:lvl5pPr marL="135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5pPr>
            <a:lvl6pPr marL="162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6pPr>
            <a:lvl7pPr marL="189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7pPr>
            <a:lvl8pPr marL="216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7. Mai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17150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, Wiesen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44574"/>
            <a:ext cx="12192000" cy="58134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subtitle</a:t>
            </a:r>
            <a:r>
              <a:rPr lang="de-DE" noProof="0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3906178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12192000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043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ierte Liste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342000" indent="-342000">
              <a:buSzPct val="100000"/>
              <a:buFont typeface="+mj-lt"/>
              <a:buAutoNum type="arabicPeriod"/>
              <a:defRPr lang="de-DE" sz="1700" noProof="0" dirty="0">
                <a:solidFill>
                  <a:schemeClr val="bg1"/>
                </a:solidFill>
              </a:defRPr>
            </a:lvl1pPr>
            <a:lvl2pPr marL="684000" indent="-342000">
              <a:buSzPct val="100000"/>
              <a:buFont typeface="+mj-lt"/>
              <a:buAutoNum type="alphaUcPeriod"/>
              <a:defRPr lang="de-DE" sz="1700" noProof="0" dirty="0">
                <a:solidFill>
                  <a:schemeClr val="bg1"/>
                </a:solidFill>
              </a:defRPr>
            </a:lvl2pPr>
            <a:lvl3pPr marL="1026000" indent="-342000">
              <a:buSzPct val="100000"/>
              <a:buFont typeface="+mj-lt"/>
              <a:buAutoNum type="romanUcPeriod"/>
              <a:defRPr lang="de-DE" sz="1700" noProof="0" dirty="0">
                <a:solidFill>
                  <a:schemeClr val="bg1"/>
                </a:solidFill>
              </a:defRPr>
            </a:lvl3pPr>
            <a:lvl4pPr marL="1368000" indent="-342000">
              <a:buSzPct val="100000"/>
              <a:buFont typeface="+mj-lt"/>
              <a:buAutoNum type="arabicParenR"/>
              <a:defRPr lang="de-DE" sz="1700" noProof="0" dirty="0">
                <a:solidFill>
                  <a:schemeClr val="bg1"/>
                </a:solidFill>
              </a:defRPr>
            </a:lvl4pPr>
            <a:lvl5pPr marL="1710000" indent="-342000">
              <a:buSzPct val="100000"/>
              <a:buFont typeface="+mj-lt"/>
              <a:buAutoNum type="alphaLcParenR"/>
              <a:defRPr lang="de-DE" sz="1700" noProof="0" dirty="0">
                <a:solidFill>
                  <a:schemeClr val="bg1"/>
                </a:solidFill>
              </a:defRPr>
            </a:lvl5pPr>
            <a:lvl6pPr marL="2052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+mj-lt"/>
              <a:buAutoNum type="romanLcPeriod"/>
              <a:defRPr sz="1700">
                <a:solidFill>
                  <a:schemeClr val="bg1"/>
                </a:solidFill>
              </a:defRPr>
            </a:lvl6pPr>
            <a:lvl7pPr marL="2394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+mj-lt"/>
              <a:buAutoNum type="alphaLcPeriod"/>
              <a:defRPr sz="1700">
                <a:solidFill>
                  <a:schemeClr val="bg1"/>
                </a:solidFill>
              </a:defRPr>
            </a:lvl7pPr>
            <a:lvl8pPr marL="22329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+mj-lt"/>
              <a:buAutoNum type="arabicPeriod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7. Mai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96370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Überschrif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7. Mai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86771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¼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7. Mai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845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76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ginalienspalte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7. Mai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EF9AF8-191A-9D4D-B02E-FA3EFED041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13" y="2551113"/>
            <a:ext cx="2608262" cy="3611562"/>
          </a:xfrm>
        </p:spPr>
        <p:txBody>
          <a:bodyPr lIns="0" rIns="0">
            <a:normAutofit/>
          </a:bodyPr>
          <a:lstStyle>
            <a:lvl1pPr marL="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1pPr>
            <a:lvl2pPr marL="2730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2pPr>
            <a:lvl3pPr marL="5397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3pPr>
            <a:lvl4pPr marL="8064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4pPr>
            <a:lvl5pPr marL="10731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73B86A-4946-6045-990E-21D200BAE24C}"/>
              </a:ext>
            </a:extLst>
          </p:cNvPr>
          <p:cNvCxnSpPr>
            <a:cxnSpLocks/>
          </p:cNvCxnSpPr>
          <p:nvPr userDrawn="1"/>
        </p:nvCxnSpPr>
        <p:spPr>
          <a:xfrm>
            <a:off x="3071466" y="1044575"/>
            <a:ext cx="0" cy="581342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630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½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325" y="1051904"/>
            <a:ext cx="5803200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6325" y="2550695"/>
            <a:ext cx="5802312" cy="3612517"/>
          </a:xfrm>
        </p:spPr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51904"/>
            <a:ext cx="5802313" cy="5806096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378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spaltiger 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F34A-5F84-B455-E2F7-0B0FC437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44575"/>
            <a:ext cx="11731624" cy="11969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FA432-3E87-7C79-D582-024CA1F73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13" y="2543175"/>
            <a:ext cx="5572125" cy="709445"/>
          </a:xfrm>
        </p:spPr>
        <p:txBody>
          <a:bodyPr anchor="b"/>
          <a:lstStyle>
            <a:lvl1pPr marL="0" indent="0">
              <a:buNone/>
              <a:defRPr lang="en-GB" sz="2400" b="1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DF704-9819-4516-92C5-F1ADA6A5D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013" y="3433369"/>
            <a:ext cx="5572125" cy="273406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8E45A-B3EA-F79D-6B28-910BB85D3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325" y="2543174"/>
            <a:ext cx="5802312" cy="714817"/>
          </a:xfrm>
        </p:spPr>
        <p:txBody>
          <a:bodyPr anchor="b"/>
          <a:lstStyle>
            <a:lvl1pPr marL="0" indent="0">
              <a:buNone/>
              <a:defRPr lang="en-GB" sz="2400" b="1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E1D6C-CDC9-F53D-7EC1-45343DE6C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324" y="3429000"/>
            <a:ext cx="5802313" cy="273406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B08B18-BC0C-9634-ACFA-F5E82849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7668-1E5D-314B-9594-2B27D4179D90}" type="datetimeFigureOut">
              <a:rPr lang="de-DE" smtClean="0"/>
              <a:t>07.05.2025</a:t>
            </a:fld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9C3B74-63CC-51E2-D84D-0A0032EE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ADDE-9752-DF4E-B187-C92CBD3CA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596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¾ Bild+Inhalt, 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0185" y="1051904"/>
            <a:ext cx="2838451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185" y="2550695"/>
            <a:ext cx="2838451" cy="3612517"/>
          </a:xfrm>
        </p:spPr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1904"/>
            <a:ext cx="8763001" cy="5806096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409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761B64-84D4-8E4F-984B-F9350215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0875" y="1051904"/>
            <a:ext cx="8767762" cy="1189407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de-DE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739987-CD12-2E48-A332-385A5CB91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90875" y="2550695"/>
            <a:ext cx="8767762" cy="36125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40AA5-CEAB-3B4B-9492-EFB0DEB11D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90875" y="6395389"/>
            <a:ext cx="2840036" cy="23049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noProof="0"/>
              <a:t>Düsseldorf, </a:t>
            </a:r>
            <a:fld id="{4BF98952-80E5-2D4F-8718-9B8E6606D801}" type="datetime4">
              <a:rPr lang="de-DE" noProof="0" smtClean="0"/>
              <a:pPr/>
              <a:t>7. Mai 2025</a:t>
            </a:fld>
            <a:endParaRPr lang="de-DE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C31C1-FE11-AB43-AE40-DE0B73FE99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D561F3-FADA-DF43-977E-A09A0FDE6BED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D9F336-9FC1-524A-92B3-0F95F26F85D3}"/>
              </a:ext>
            </a:extLst>
          </p:cNvPr>
          <p:cNvSpPr txBox="1"/>
          <p:nvPr userDrawn="1"/>
        </p:nvSpPr>
        <p:spPr>
          <a:xfrm>
            <a:off x="6156325" y="6395389"/>
            <a:ext cx="2838449" cy="22607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de-DE" sz="1050" b="0" i="0" noProof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Titel der Präsentation</a:t>
            </a:r>
          </a:p>
        </p:txBody>
      </p:sp>
      <p:pic>
        <p:nvPicPr>
          <p:cNvPr id="8" name="Picture 7" descr="Textliches Logo des Ministerium für Wirtschaft, Industrie, Klimaschutz und Energie des Landes Nordrhein-Westfalen sowie einem Wappen des Bundeslandes Nordrhein-Westfalen">
            <a:extLst>
              <a:ext uri="{FF2B5EF4-FFF2-40B4-BE49-F238E27FC236}">
                <a16:creationId xmlns:a16="http://schemas.microsoft.com/office/drawing/2014/main" id="{3E5EB9AA-8A64-3375-1DDF-55CFFDBC3407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9120188" y="330493"/>
            <a:ext cx="2627312" cy="51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73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2" r:id="rId2"/>
    <p:sldLayoutId id="2147483687" r:id="rId3"/>
    <p:sldLayoutId id="2147483689" r:id="rId4"/>
    <p:sldLayoutId id="2147483681" r:id="rId5"/>
    <p:sldLayoutId id="2147483650" r:id="rId6"/>
    <p:sldLayoutId id="2147483683" r:id="rId7"/>
    <p:sldLayoutId id="2147483677" r:id="rId8"/>
    <p:sldLayoutId id="2147483685" r:id="rId9"/>
    <p:sldLayoutId id="2147483668" r:id="rId10"/>
    <p:sldLayoutId id="2147483680" r:id="rId11"/>
    <p:sldLayoutId id="2147483674" r:id="rId12"/>
    <p:sldLayoutId id="2147483688" r:id="rId13"/>
    <p:sldLayoutId id="2147483690" r:id="rId14"/>
    <p:sldLayoutId id="2147483682" r:id="rId15"/>
    <p:sldLayoutId id="2147483661" r:id="rId16"/>
    <p:sldLayoutId id="2147483684" r:id="rId17"/>
    <p:sldLayoutId id="2147483678" r:id="rId18"/>
    <p:sldLayoutId id="2147483686" r:id="rId19"/>
    <p:sldLayoutId id="2147483669" r:id="rId20"/>
    <p:sldLayoutId id="2147483676" r:id="rId2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2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54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1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81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0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08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9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4pPr>
      <a:lvl5pPr marL="135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8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5pPr>
      <a:lvl6pPr marL="171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70000"/>
        <a:buFont typeface="Wingdings" pitchFamily="2" charset="2"/>
        <a:buChar char="§"/>
        <a:tabLst/>
        <a:defRPr sz="1700" kern="1200">
          <a:solidFill>
            <a:schemeClr val="bg1"/>
          </a:solidFill>
          <a:latin typeface="+mn-lt"/>
          <a:ea typeface="+mn-ea"/>
          <a:cs typeface="+mn-cs"/>
        </a:defRPr>
      </a:lvl6pPr>
      <a:lvl7pPr marL="198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60000"/>
        <a:buFont typeface="Wingdings" pitchFamily="2" charset="2"/>
        <a:buChar char="§"/>
        <a:defRPr sz="1700" kern="1200">
          <a:solidFill>
            <a:schemeClr val="bg1"/>
          </a:solidFill>
          <a:latin typeface="+mn-lt"/>
          <a:ea typeface="+mn-ea"/>
          <a:cs typeface="+mn-cs"/>
        </a:defRPr>
      </a:lvl7pPr>
      <a:lvl8pPr marL="225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50000"/>
        <a:buFont typeface="Wingdings" pitchFamily="2" charset="2"/>
        <a:buChar char="§"/>
        <a:defRPr sz="1700" kern="1200">
          <a:solidFill>
            <a:schemeClr val="bg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9">
          <p15:clr>
            <a:srgbClr val="F26B43"/>
          </p15:clr>
        </p15:guide>
        <p15:guide id="2" pos="143">
          <p15:clr>
            <a:srgbClr val="F26B43"/>
          </p15:clr>
        </p15:guide>
        <p15:guide id="3" orient="horz" pos="4171">
          <p15:clr>
            <a:srgbClr val="F26B43"/>
          </p15:clr>
        </p15:guide>
        <p15:guide id="5" pos="2010">
          <p15:clr>
            <a:srgbClr val="F26B43"/>
          </p15:clr>
        </p15:guide>
        <p15:guide id="7" pos="3878">
          <p15:clr>
            <a:srgbClr val="F26B43"/>
          </p15:clr>
        </p15:guide>
        <p15:guide id="9" pos="5745">
          <p15:clr>
            <a:srgbClr val="F26B43"/>
          </p15:clr>
        </p15:guide>
        <p15:guide id="10" pos="7533">
          <p15:clr>
            <a:srgbClr val="F26B43"/>
          </p15:clr>
        </p15:guide>
        <p15:guide id="11" orient="horz" pos="658">
          <p15:clr>
            <a:srgbClr val="F26B43"/>
          </p15:clr>
        </p15:guide>
        <p15:guide id="12" orient="horz" pos="1412">
          <p15:clr>
            <a:srgbClr val="F26B43"/>
          </p15:clr>
        </p15:guide>
        <p15:guide id="13" orient="horz" pos="1602">
          <p15:clr>
            <a:srgbClr val="F26B43"/>
          </p15:clr>
        </p15:guide>
        <p15:guide id="14" orient="horz" pos="3885">
          <p15:clr>
            <a:srgbClr val="F26B43"/>
          </p15:clr>
        </p15:guide>
        <p15:guide id="15" pos="1786">
          <p15:clr>
            <a:srgbClr val="F26B43"/>
          </p15:clr>
        </p15:guide>
        <p15:guide id="16" pos="3653">
          <p15:clr>
            <a:srgbClr val="F26B43"/>
          </p15:clr>
        </p15:guide>
        <p15:guide id="17" pos="55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info@nrw-ea.de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F92BE73C-F76E-4C49-8933-C1463F5BD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0149" y="156721"/>
            <a:ext cx="2024681" cy="6186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B8FF05-DD3C-6E45-9C26-F1EBDC1D9C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Einheitlicher Ansprechpartner NRW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F4848-4AF7-C34A-AEDC-6A0CCF538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Düsseldorf, </a:t>
            </a:r>
            <a:fld id="{56122D41-22AB-1247-AF04-C0A15D4B70A6}" type="datetime4">
              <a:rPr lang="de-DE" noProof="0" smtClean="0"/>
              <a:t>7. Mai 2025</a:t>
            </a:fld>
            <a:endParaRPr lang="de-DE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B84F48-2C0A-BD46-A868-28FE627D5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1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131174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248A3-7B52-2645-9CD7-AB21BC963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291" y="765126"/>
            <a:ext cx="8767762" cy="1189407"/>
          </a:xfrm>
        </p:spPr>
        <p:txBody>
          <a:bodyPr/>
          <a:lstStyle/>
          <a:p>
            <a:r>
              <a:rPr lang="de-DE" dirty="0"/>
              <a:t>Vielen Dank!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A1F87-AE38-C244-95A0-EB0F10118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291" y="2238080"/>
            <a:ext cx="8767762" cy="3612517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Leonie Griese</a:t>
            </a:r>
          </a:p>
          <a:p>
            <a:pPr marL="0" indent="0">
              <a:buNone/>
            </a:pPr>
            <a:r>
              <a:rPr lang="de-DE" dirty="0"/>
              <a:t>Geschäftsstelle des Einheitlichen Ansprechpartners NRW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dirty="0"/>
              <a:t>Bezirksregierung Detmold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dirty="0"/>
              <a:t>Leopoldstraße 15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dirty="0"/>
              <a:t>32756 Detmold</a:t>
            </a:r>
          </a:p>
          <a:p>
            <a:pPr marL="0" indent="0">
              <a:spcAft>
                <a:spcPts val="0"/>
              </a:spcAft>
              <a:buNone/>
            </a:pPr>
            <a:endParaRPr lang="de-DE" dirty="0"/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/>
              <a:t>Tel: +49(0)5231/713450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/>
              <a:t>E-Mail: </a:t>
            </a:r>
            <a:r>
              <a:rPr lang="de-DE" sz="1800" u="sng" dirty="0">
                <a:hlinkClick r:id="rId2"/>
              </a:rPr>
              <a:t>info@nrw-ea.de</a:t>
            </a:r>
            <a:endParaRPr lang="de-D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A3FD1E-9F2F-A44D-ABF6-6E8F41B75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10</a:t>
            </a:fld>
            <a:endParaRPr lang="de-DE" noProof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B84F174-7D64-4BA5-9693-6331AEA3D7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5021" y="173704"/>
            <a:ext cx="2030144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729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CBC0-6260-4DCB-88DD-651D62BE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99" y="377318"/>
            <a:ext cx="11731624" cy="607896"/>
          </a:xfrm>
        </p:spPr>
        <p:txBody>
          <a:bodyPr/>
          <a:lstStyle/>
          <a:p>
            <a:r>
              <a:rPr lang="de-DE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8E87-FE7D-4DDA-A9E6-A867B9C1D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188" y="1409649"/>
            <a:ext cx="11731624" cy="456130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de-DE" sz="2000" b="0" i="0" u="none" strike="noStrike" baseline="0" dirty="0">
                <a:solidFill>
                  <a:srgbClr val="000000"/>
                </a:solidFill>
              </a:rPr>
              <a:t>Historische Entwicklung</a:t>
            </a:r>
          </a:p>
          <a:p>
            <a:pPr marL="457200" indent="-457200">
              <a:buAutoNum type="arabicPeriod"/>
            </a:pPr>
            <a:r>
              <a:rPr lang="de-DE" sz="2000" dirty="0">
                <a:solidFill>
                  <a:srgbClr val="000000"/>
                </a:solidFill>
              </a:rPr>
              <a:t>Rechtsgrundlagen</a:t>
            </a:r>
          </a:p>
          <a:p>
            <a:pPr marL="457200" indent="-457200">
              <a:buAutoNum type="arabicPeriod"/>
            </a:pPr>
            <a:r>
              <a:rPr lang="de-DE" sz="2000" b="0" i="0" u="none" strike="noStrike" baseline="0" dirty="0">
                <a:solidFill>
                  <a:srgbClr val="000000"/>
                </a:solidFill>
              </a:rPr>
              <a:t>Umsetzung und Architektur</a:t>
            </a:r>
          </a:p>
          <a:p>
            <a:pPr marL="457200" indent="-457200">
              <a:buAutoNum type="arabicPeriod"/>
            </a:pPr>
            <a:r>
              <a:rPr lang="de-DE" sz="2000" dirty="0">
                <a:solidFill>
                  <a:srgbClr val="000000"/>
                </a:solidFill>
              </a:rPr>
              <a:t>Vorteile</a:t>
            </a:r>
          </a:p>
          <a:p>
            <a:pPr marL="457200" indent="-457200">
              <a:buAutoNum type="arabicPeriod"/>
            </a:pPr>
            <a:r>
              <a:rPr lang="de-DE" sz="2000" b="0" i="0" u="none" strike="noStrike" baseline="0" dirty="0">
                <a:solidFill>
                  <a:srgbClr val="000000"/>
                </a:solidFill>
              </a:rPr>
              <a:t>Aufgaben </a:t>
            </a:r>
            <a:r>
              <a:rPr lang="de-DE" sz="2000" dirty="0">
                <a:solidFill>
                  <a:srgbClr val="000000"/>
                </a:solidFill>
              </a:rPr>
              <a:t>im WSP.NRW</a:t>
            </a:r>
            <a:r>
              <a:rPr lang="de-DE" sz="2000" b="0" i="0" u="none" strike="noStrike" baseline="0" dirty="0">
                <a:solidFill>
                  <a:srgbClr val="000000"/>
                </a:solidFill>
              </a:rPr>
              <a:t> </a:t>
            </a:r>
          </a:p>
          <a:p>
            <a:pPr marL="457200" indent="-457200">
              <a:buAutoNum type="arabicPeriod"/>
            </a:pPr>
            <a:endParaRPr lang="de-DE" b="0" i="0" u="none" strike="noStrike" baseline="0" dirty="0">
              <a:solidFill>
                <a:srgbClr val="000000"/>
              </a:solidFill>
            </a:endParaRPr>
          </a:p>
          <a:p>
            <a:endParaRPr lang="de-DE" sz="1800" b="0" i="0" u="none" strike="noStrike" baseline="0" dirty="0">
              <a:solidFill>
                <a:srgbClr val="000000"/>
              </a:solidFill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7195D-F86A-52D3-6A9E-A4D00863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2</a:t>
            </a:fld>
            <a:endParaRPr lang="de-DE" noProof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3A3E71B-8569-480E-BDBF-3E2AECF1D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149" y="156721"/>
            <a:ext cx="2024681" cy="61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920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1A186-2F91-1542-A227-266B2A72D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417" y="466047"/>
            <a:ext cx="5385168" cy="450119"/>
          </a:xfrm>
        </p:spPr>
        <p:txBody>
          <a:bodyPr/>
          <a:lstStyle/>
          <a:p>
            <a:r>
              <a:rPr lang="de-DE" dirty="0"/>
              <a:t>1. Historische Entwicklung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26C06-EC69-644B-A999-55977904C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3</a:t>
            </a:fld>
            <a:endParaRPr lang="de-DE" noProof="0"/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EB23F543-66F5-45BD-A0CF-D7EC45DD6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54" y="1191132"/>
            <a:ext cx="11832492" cy="5141403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0F78DA53-3DCF-4FDE-847C-615919CE23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0149" y="156721"/>
            <a:ext cx="2024681" cy="61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14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CBC0-6260-4DCB-88DD-651D62BE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77318"/>
            <a:ext cx="11731624" cy="607896"/>
          </a:xfrm>
        </p:spPr>
        <p:txBody>
          <a:bodyPr/>
          <a:lstStyle/>
          <a:p>
            <a:r>
              <a:rPr lang="de-DE" dirty="0"/>
              <a:t>2. Rechtsgrundlagen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8E87-FE7D-4DDA-A9E6-A867B9C1D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188" y="1409649"/>
            <a:ext cx="11731624" cy="4561305"/>
          </a:xfrm>
        </p:spPr>
        <p:txBody>
          <a:bodyPr/>
          <a:lstStyle/>
          <a:p>
            <a:pPr marL="0" indent="0">
              <a:buNone/>
            </a:pPr>
            <a:r>
              <a:rPr lang="de-DE" sz="2000" b="0" i="0" u="none" strike="noStrike" baseline="0" dirty="0">
                <a:solidFill>
                  <a:srgbClr val="000000"/>
                </a:solidFill>
              </a:rPr>
              <a:t>Rechtliche Rahmenbedingungen auf </a:t>
            </a:r>
            <a:r>
              <a:rPr lang="de-DE" sz="2000" b="1" i="0" u="none" strike="noStrike" baseline="0" dirty="0">
                <a:solidFill>
                  <a:srgbClr val="000000"/>
                </a:solidFill>
              </a:rPr>
              <a:t>europäischer </a:t>
            </a:r>
            <a:r>
              <a:rPr lang="de-DE" sz="2000" b="0" i="0" u="none" strike="noStrike" baseline="0" dirty="0">
                <a:solidFill>
                  <a:srgbClr val="000000"/>
                </a:solidFill>
              </a:rPr>
              <a:t>Ebene: </a:t>
            </a:r>
          </a:p>
          <a:p>
            <a:r>
              <a:rPr lang="de-DE" b="0" i="0" u="none" strike="noStrike" baseline="0" dirty="0">
                <a:solidFill>
                  <a:srgbClr val="000000"/>
                </a:solidFill>
              </a:rPr>
              <a:t>EU-Dienstleistungsrichtlinie (DLRL 2006/123/EG):</a:t>
            </a:r>
          </a:p>
          <a:p>
            <a:pPr lvl="1"/>
            <a:r>
              <a:rPr lang="de-DE" b="0" i="0" u="none" strike="noStrike" baseline="0" dirty="0">
                <a:solidFill>
                  <a:srgbClr val="000000"/>
                </a:solidFill>
              </a:rPr>
              <a:t>Verpflichtung zur Einrichtung einheitlicher Ansprechpartner (Art. 6-8) (Point </a:t>
            </a:r>
            <a:r>
              <a:rPr lang="de-DE" b="0" i="0" u="none" strike="noStrike" baseline="0" dirty="0" err="1">
                <a:solidFill>
                  <a:srgbClr val="000000"/>
                </a:solidFill>
              </a:rPr>
              <a:t>of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 Single Contact/PSC)</a:t>
            </a:r>
          </a:p>
          <a:p>
            <a:pPr lvl="1"/>
            <a:r>
              <a:rPr lang="de-DE" b="1" i="0" u="none" strike="noStrike" baseline="0" dirty="0">
                <a:solidFill>
                  <a:srgbClr val="000000"/>
                </a:solidFill>
              </a:rPr>
              <a:t>Informationsbereitstellung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: PSC müssen Informationen über Anforderungen zur Aufnahme und Ausübung unternehmerischer Tätigkeiten elektronisch bereitstellen</a:t>
            </a:r>
          </a:p>
          <a:p>
            <a:pPr lvl="1"/>
            <a:r>
              <a:rPr lang="de-DE" b="1" i="0" u="none" strike="noStrike" baseline="0" dirty="0">
                <a:solidFill>
                  <a:srgbClr val="000000"/>
                </a:solidFill>
              </a:rPr>
              <a:t>Verfahrensabwicklung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: Verfahren müssen elektronisch über PSC abgewickelt werden können</a:t>
            </a:r>
          </a:p>
          <a:p>
            <a:r>
              <a:rPr lang="de-DE" b="0" i="0" u="none" strike="noStrike" baseline="0" dirty="0">
                <a:solidFill>
                  <a:srgbClr val="000000"/>
                </a:solidFill>
              </a:rPr>
              <a:t>Verordnung über ein einheitliches digitales Zugangstor (SDG-VO 2018/1724):</a:t>
            </a:r>
          </a:p>
          <a:p>
            <a:pPr lvl="1"/>
            <a:r>
              <a:rPr lang="de-DE" b="0" i="0" u="none" strike="noStrike" baseline="0" dirty="0">
                <a:solidFill>
                  <a:srgbClr val="000000"/>
                </a:solidFill>
              </a:rPr>
              <a:t>PSC sind Unterstützungsdienst gem. </a:t>
            </a:r>
            <a:r>
              <a:rPr lang="de-DE" b="0" i="0" u="none" strike="noStrike" baseline="0" dirty="0" err="1">
                <a:solidFill>
                  <a:srgbClr val="000000"/>
                </a:solidFill>
              </a:rPr>
              <a:t>Anh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. III SDG-VO</a:t>
            </a:r>
          </a:p>
          <a:p>
            <a:r>
              <a:rPr lang="de-DE" b="0" i="0" u="none" strike="noStrike" baseline="0" dirty="0">
                <a:solidFill>
                  <a:srgbClr val="000000"/>
                </a:solidFill>
              </a:rPr>
              <a:t>EU-Berufsqualifikationsrichtlinie (Novelle BQRL 2013/55/EU)</a:t>
            </a:r>
          </a:p>
          <a:p>
            <a:pPr lvl="1"/>
            <a:r>
              <a:rPr lang="de-DE" b="0" i="0" u="none" strike="noStrike" baseline="0" dirty="0">
                <a:solidFill>
                  <a:srgbClr val="000000"/>
                </a:solidFill>
              </a:rPr>
              <a:t>PSC auch für Informationen und Verfahren nach BQRL zuständig</a:t>
            </a: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7195D-F86A-52D3-6A9E-A4D00863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4</a:t>
            </a:fld>
            <a:endParaRPr lang="de-DE" noProof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3A3E71B-8569-480E-BDBF-3E2AECF1D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149" y="156721"/>
            <a:ext cx="2024681" cy="61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79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CBC0-6260-4DCB-88DD-651D62BE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77318"/>
            <a:ext cx="11731624" cy="607896"/>
          </a:xfrm>
        </p:spPr>
        <p:txBody>
          <a:bodyPr/>
          <a:lstStyle/>
          <a:p>
            <a:r>
              <a:rPr lang="de-DE" dirty="0"/>
              <a:t>2. Rechtsgrundlagen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8E87-FE7D-4DDA-A9E6-A867B9C1D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188" y="1409649"/>
            <a:ext cx="11731624" cy="4561305"/>
          </a:xfrm>
        </p:spPr>
        <p:txBody>
          <a:bodyPr/>
          <a:lstStyle/>
          <a:p>
            <a:pPr marL="0" indent="0">
              <a:buNone/>
            </a:pPr>
            <a:r>
              <a:rPr lang="de-DE" sz="2000" b="0" i="0" u="none" strike="noStrike" baseline="0" dirty="0">
                <a:solidFill>
                  <a:srgbClr val="000000"/>
                </a:solidFill>
              </a:rPr>
              <a:t>Rechtliche Rahmenbedingungen </a:t>
            </a:r>
            <a:r>
              <a:rPr lang="de-DE" sz="2000" dirty="0">
                <a:solidFill>
                  <a:srgbClr val="000000"/>
                </a:solidFill>
              </a:rPr>
              <a:t>auf </a:t>
            </a:r>
            <a:r>
              <a:rPr lang="de-DE" sz="2000" b="1" dirty="0">
                <a:solidFill>
                  <a:srgbClr val="000000"/>
                </a:solidFill>
              </a:rPr>
              <a:t>Landesebene in NRW</a:t>
            </a:r>
            <a:r>
              <a:rPr lang="de-DE" sz="2000" b="0" i="0" u="none" strike="noStrike" baseline="0" dirty="0">
                <a:solidFill>
                  <a:srgbClr val="000000"/>
                </a:solidFill>
              </a:rPr>
              <a:t>: </a:t>
            </a:r>
          </a:p>
          <a:p>
            <a:pPr marL="0" indent="0">
              <a:buNone/>
            </a:pPr>
            <a:r>
              <a:rPr lang="de-DE" b="1" dirty="0">
                <a:solidFill>
                  <a:srgbClr val="000000"/>
                </a:solidFill>
              </a:rPr>
              <a:t>Zuständigkeiten:</a:t>
            </a:r>
            <a:endParaRPr lang="de-DE" b="1" i="0" u="none" strike="noStrike" baseline="0" dirty="0">
              <a:solidFill>
                <a:srgbClr val="000000"/>
              </a:solidFill>
            </a:endParaRPr>
          </a:p>
          <a:p>
            <a:r>
              <a:rPr lang="de-DE" b="0" i="0" u="none" strike="noStrike" baseline="0" dirty="0">
                <a:solidFill>
                  <a:srgbClr val="000000"/>
                </a:solidFill>
              </a:rPr>
              <a:t>Gem. §1 Abs. 2 Wirtschafts-Portal-Gesetz NRW (</a:t>
            </a:r>
            <a:r>
              <a:rPr lang="de-DE" b="0" i="0" u="none" strike="noStrike" baseline="0" dirty="0" err="1">
                <a:solidFill>
                  <a:srgbClr val="000000"/>
                </a:solidFill>
              </a:rPr>
              <a:t>WiPG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 NRW) ist das Wirtschafts-Service-</a:t>
            </a:r>
            <a:r>
              <a:rPr lang="de-DE" b="0" i="0" u="none" strike="noStrike" baseline="0" dirty="0" err="1">
                <a:solidFill>
                  <a:srgbClr val="000000"/>
                </a:solidFill>
              </a:rPr>
              <a:t>Portal.NRW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 (WSP.NRW) einheitliche Stelle im Sinne der §§ 71a bis 71e des Verwaltungsverfahrensgesetzes für das Land Nordrhein-Westfalen</a:t>
            </a:r>
          </a:p>
          <a:p>
            <a:r>
              <a:rPr lang="de-DE" dirty="0">
                <a:solidFill>
                  <a:srgbClr val="000000"/>
                </a:solidFill>
              </a:rPr>
              <a:t>MWIKE NRW ist für die Errichtung und den technischen Betrieb des Portals zuständig inkl. Einbindung Dritter (gem. § 11 Abs. 1 </a:t>
            </a:r>
            <a:r>
              <a:rPr lang="de-DE" dirty="0" err="1">
                <a:solidFill>
                  <a:srgbClr val="000000"/>
                </a:solidFill>
              </a:rPr>
              <a:t>WiPG</a:t>
            </a:r>
            <a:r>
              <a:rPr lang="de-DE" dirty="0">
                <a:solidFill>
                  <a:srgbClr val="000000"/>
                </a:solidFill>
              </a:rPr>
              <a:t> NRW)</a:t>
            </a:r>
            <a:endParaRPr lang="de-DE" b="0" i="0" u="none" strike="noStrike" baseline="0" dirty="0">
              <a:solidFill>
                <a:srgbClr val="000000"/>
              </a:solidFill>
            </a:endParaRPr>
          </a:p>
          <a:p>
            <a:r>
              <a:rPr lang="de-DE" dirty="0">
                <a:solidFill>
                  <a:srgbClr val="000000"/>
                </a:solidFill>
              </a:rPr>
              <a:t>Einrichtung einer Geschäftsstelle des Einheitlichen Ansprechpartners NRW bei der Bezirksregierung Detmold zur Erfüllung der Aufgaben des EA (gem. § 2 </a:t>
            </a:r>
            <a:r>
              <a:rPr lang="de-DE" dirty="0" err="1">
                <a:solidFill>
                  <a:srgbClr val="000000"/>
                </a:solidFill>
              </a:rPr>
              <a:t>WiPG</a:t>
            </a:r>
            <a:r>
              <a:rPr lang="de-DE" dirty="0">
                <a:solidFill>
                  <a:srgbClr val="000000"/>
                </a:solidFill>
              </a:rPr>
              <a:t> NRW)</a:t>
            </a:r>
          </a:p>
          <a:p>
            <a:pPr marL="0" indent="0">
              <a:buNone/>
            </a:pPr>
            <a:r>
              <a:rPr lang="de-DE" b="1" i="0" u="none" strike="noStrike" baseline="0" dirty="0">
                <a:solidFill>
                  <a:srgbClr val="000000"/>
                </a:solidFill>
              </a:rPr>
              <a:t>Mitwirkung der Behörden:</a:t>
            </a:r>
          </a:p>
          <a:p>
            <a:r>
              <a:rPr lang="de-DE" dirty="0">
                <a:solidFill>
                  <a:srgbClr val="000000"/>
                </a:solidFill>
              </a:rPr>
              <a:t>Z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uständige Stellen sind verpflichtet, sich mit dem Fachverfahren medienbruchfrei an das Jira-Ticketsystem anzubinden (gem. § 12 </a:t>
            </a:r>
            <a:r>
              <a:rPr lang="de-DE" b="0" i="0" u="none" strike="noStrike" baseline="0" dirty="0" err="1">
                <a:solidFill>
                  <a:srgbClr val="000000"/>
                </a:solidFill>
              </a:rPr>
              <a:t>WiPG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 NRW </a:t>
            </a:r>
            <a:r>
              <a:rPr lang="de-DE" b="0" i="0" u="none" strike="noStrike" baseline="0" dirty="0" err="1">
                <a:solidFill>
                  <a:srgbClr val="000000"/>
                </a:solidFill>
              </a:rPr>
              <a:t>i.V.m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. § 1 Abs. 3 </a:t>
            </a:r>
            <a:r>
              <a:rPr lang="de-DE" b="0" i="0" u="none" strike="noStrike" baseline="0" dirty="0" err="1">
                <a:solidFill>
                  <a:srgbClr val="000000"/>
                </a:solidFill>
              </a:rPr>
              <a:t>WiPG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-DVO)</a:t>
            </a: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7195D-F86A-52D3-6A9E-A4D00863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5</a:t>
            </a:fld>
            <a:endParaRPr lang="de-DE" noProof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3A3E71B-8569-480E-BDBF-3E2AECF1D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149" y="156721"/>
            <a:ext cx="2024681" cy="61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127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1A186-2F91-1542-A227-266B2A72D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817" y="463171"/>
            <a:ext cx="5385168" cy="450119"/>
          </a:xfrm>
        </p:spPr>
        <p:txBody>
          <a:bodyPr/>
          <a:lstStyle/>
          <a:p>
            <a:r>
              <a:rPr lang="de-DE" dirty="0"/>
              <a:t>3. Umsetzung und Architektur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26C06-EC69-644B-A999-55977904C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6</a:t>
            </a:fld>
            <a:endParaRPr lang="de-DE" noProof="0"/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0F78DA53-3DCF-4FDE-847C-615919CE23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149" y="156721"/>
            <a:ext cx="2024681" cy="61865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D2AF94BA-A911-49F0-8F25-2918AB8CAF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81112"/>
            <a:ext cx="12192000" cy="493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099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CBC0-6260-4DCB-88DD-651D62BE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188" y="377318"/>
            <a:ext cx="11731624" cy="607896"/>
          </a:xfrm>
        </p:spPr>
        <p:txBody>
          <a:bodyPr/>
          <a:lstStyle/>
          <a:p>
            <a:r>
              <a:rPr lang="de-DE" dirty="0"/>
              <a:t>4. Vorteile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8E87-FE7D-4DDA-A9E6-A867B9C1D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188" y="1409649"/>
            <a:ext cx="11731624" cy="4561305"/>
          </a:xfrm>
        </p:spPr>
        <p:txBody>
          <a:bodyPr/>
          <a:lstStyle/>
          <a:p>
            <a:r>
              <a:rPr lang="de-DE" b="0" i="0" u="none" strike="noStrike" baseline="0" dirty="0">
                <a:solidFill>
                  <a:srgbClr val="000000"/>
                </a:solidFill>
              </a:rPr>
              <a:t>Für </a:t>
            </a:r>
            <a:r>
              <a:rPr lang="de-DE" b="1" i="0" u="none" strike="noStrike" baseline="0" dirty="0">
                <a:solidFill>
                  <a:srgbClr val="000000"/>
                </a:solidFill>
              </a:rPr>
              <a:t>alle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:</a:t>
            </a:r>
          </a:p>
          <a:p>
            <a:pPr lvl="1"/>
            <a:r>
              <a:rPr lang="de-DE" b="0" i="0" u="none" strike="noStrike" baseline="0" dirty="0">
                <a:solidFill>
                  <a:srgbClr val="000000"/>
                </a:solidFill>
              </a:rPr>
              <a:t>Wichtige wirtschaftsrelevante Verwaltungsverfahren können schnell und effizient flächendeckend elektronisch und </a:t>
            </a:r>
            <a:r>
              <a:rPr lang="de-DE" b="0" i="0" u="none" strike="noStrike" baseline="0" dirty="0" err="1">
                <a:solidFill>
                  <a:srgbClr val="000000"/>
                </a:solidFill>
              </a:rPr>
              <a:t>nutzendenfreundlich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 bereitgestellt werden</a:t>
            </a:r>
          </a:p>
          <a:p>
            <a:r>
              <a:rPr lang="de-DE" b="0" i="0" u="none" strike="noStrike" baseline="0" dirty="0">
                <a:solidFill>
                  <a:srgbClr val="000000"/>
                </a:solidFill>
              </a:rPr>
              <a:t>Für </a:t>
            </a:r>
            <a:r>
              <a:rPr lang="de-DE" b="1" i="0" u="none" strike="noStrike" baseline="0" dirty="0">
                <a:solidFill>
                  <a:srgbClr val="000000"/>
                </a:solidFill>
              </a:rPr>
              <a:t>Nutzende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:</a:t>
            </a:r>
          </a:p>
          <a:p>
            <a:pPr lvl="1"/>
            <a:r>
              <a:rPr lang="de-DE" b="0" i="0" u="none" strike="noStrike" baseline="0" dirty="0">
                <a:solidFill>
                  <a:srgbClr val="000000"/>
                </a:solidFill>
              </a:rPr>
              <a:t>Echter Point </a:t>
            </a:r>
            <a:r>
              <a:rPr lang="de-DE" b="0" i="0" u="none" strike="noStrike" baseline="0" dirty="0" err="1">
                <a:solidFill>
                  <a:srgbClr val="000000"/>
                </a:solidFill>
              </a:rPr>
              <a:t>of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 Single Contact: alle in einer konkreten Geschäfts-/Lebenslage notwendigen Verfahren können auf </a:t>
            </a:r>
            <a:r>
              <a:rPr lang="de-DE" b="0" i="0" u="sng" strike="noStrike" baseline="0" dirty="0">
                <a:solidFill>
                  <a:srgbClr val="000000"/>
                </a:solidFill>
              </a:rPr>
              <a:t>einem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 Portal gefunden und möglichst viele Verfahren auch auf diesem Portal abgewickelt werden </a:t>
            </a:r>
          </a:p>
          <a:p>
            <a:r>
              <a:rPr lang="de-DE" b="0" i="0" u="none" strike="noStrike" baseline="0" dirty="0">
                <a:solidFill>
                  <a:srgbClr val="000000"/>
                </a:solidFill>
              </a:rPr>
              <a:t>Für </a:t>
            </a:r>
            <a:r>
              <a:rPr lang="de-DE" b="1" i="0" u="none" strike="noStrike" baseline="0" dirty="0">
                <a:solidFill>
                  <a:srgbClr val="000000"/>
                </a:solidFill>
              </a:rPr>
              <a:t>zuständige Behörden </a:t>
            </a:r>
            <a:r>
              <a:rPr lang="de-DE" b="0" i="0" u="none" strike="noStrike" baseline="0" dirty="0">
                <a:solidFill>
                  <a:srgbClr val="000000"/>
                </a:solidFill>
              </a:rPr>
              <a:t>(Kommunen, Kammern):</a:t>
            </a:r>
          </a:p>
          <a:p>
            <a:pPr lvl="1"/>
            <a:r>
              <a:rPr lang="de-DE" b="0" i="0" u="none" strike="noStrike" baseline="0" dirty="0">
                <a:solidFill>
                  <a:srgbClr val="000000"/>
                </a:solidFill>
              </a:rPr>
              <a:t>Müssen nicht selbst Onlinedienste bereitstellen (Link auf EA-Portal reicht)</a:t>
            </a:r>
          </a:p>
          <a:p>
            <a:pPr lvl="1"/>
            <a:r>
              <a:rPr lang="de-DE" b="0" i="0" u="none" strike="noStrike" baseline="0" dirty="0">
                <a:solidFill>
                  <a:srgbClr val="000000"/>
                </a:solidFill>
              </a:rPr>
              <a:t>Können sich auf ihre internen Verfahren und deren Digitalisierung konzentrieren</a:t>
            </a:r>
          </a:p>
          <a:p>
            <a:endParaRPr lang="de-DE" sz="18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7195D-F86A-52D3-6A9E-A4D00863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7</a:t>
            </a:fld>
            <a:endParaRPr lang="de-DE" noProof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3A3E71B-8569-480E-BDBF-3E2AECF1D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149" y="156721"/>
            <a:ext cx="2024681" cy="61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669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CBC0-6260-4DCB-88DD-651D62BE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188" y="377318"/>
            <a:ext cx="11731624" cy="607896"/>
          </a:xfrm>
        </p:spPr>
        <p:txBody>
          <a:bodyPr/>
          <a:lstStyle/>
          <a:p>
            <a:r>
              <a:rPr lang="de-DE" dirty="0"/>
              <a:t>5. Aufgaben im WSP.NRW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8E87-FE7D-4DDA-A9E6-A867B9C1D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167" y="1148347"/>
            <a:ext cx="11731624" cy="4561305"/>
          </a:xfrm>
        </p:spPr>
        <p:txBody>
          <a:bodyPr/>
          <a:lstStyle/>
          <a:p>
            <a:r>
              <a:rPr lang="de-DE" b="1" i="0" u="none" strike="noStrike" baseline="0" dirty="0">
                <a:solidFill>
                  <a:srgbClr val="233755"/>
                </a:solidFill>
              </a:rPr>
              <a:t>Redaktionelle Bearbeitung der Informationsplattform </a:t>
            </a:r>
          </a:p>
          <a:p>
            <a:pPr lvl="1"/>
            <a:r>
              <a:rPr lang="de-DE" b="0" i="0" u="none" strike="noStrike" baseline="0" dirty="0">
                <a:solidFill>
                  <a:srgbClr val="233755"/>
                </a:solidFill>
              </a:rPr>
              <a:t>Gewährleistung der Einhaltung rechtlicher Vorgaben an die Homepage (DLRL, BQRL, OZG, SDG-VO)</a:t>
            </a:r>
          </a:p>
          <a:p>
            <a:pPr lvl="1"/>
            <a:r>
              <a:rPr lang="de-DE" b="0" i="0" u="none" strike="noStrike" baseline="0" dirty="0">
                <a:solidFill>
                  <a:srgbClr val="233755"/>
                </a:solidFill>
              </a:rPr>
              <a:t>Sicherstellung der sprachlichen Korrektheit, Verständlichkeit und Nutzerfreundlichkeit </a:t>
            </a:r>
          </a:p>
          <a:p>
            <a:pPr lvl="1"/>
            <a:r>
              <a:rPr lang="de-DE" b="0" i="0" u="none" strike="noStrike" baseline="0" dirty="0">
                <a:solidFill>
                  <a:srgbClr val="233755"/>
                </a:solidFill>
              </a:rPr>
              <a:t>Erstellung von Inhaltsseiten und FAQ-Katalogen auf dem WSP.NRW</a:t>
            </a:r>
          </a:p>
          <a:p>
            <a:r>
              <a:rPr lang="de-DE" b="1" dirty="0">
                <a:solidFill>
                  <a:srgbClr val="233755"/>
                </a:solidFill>
              </a:rPr>
              <a:t>Bearbeitung von Informationsanfragen von Nutzenden des WSP.NRW </a:t>
            </a:r>
          </a:p>
          <a:p>
            <a:pPr lvl="1"/>
            <a:r>
              <a:rPr lang="de-DE" dirty="0">
                <a:solidFill>
                  <a:srgbClr val="233755"/>
                </a:solidFill>
              </a:rPr>
              <a:t>Informationsvermittlung und Verfahrenskoordination in den Bereichen Aufnahme einer Dienstleistungstätigkeit sowie bei der Anerkennung ausländischer Berufsqualifikationen </a:t>
            </a:r>
          </a:p>
          <a:p>
            <a:pPr lvl="1"/>
            <a:r>
              <a:rPr lang="de-DE" dirty="0">
                <a:solidFill>
                  <a:srgbClr val="233755"/>
                </a:solidFill>
              </a:rPr>
              <a:t> Aufklärung über die notwendigen Verfahrensschritte zur Aufnahme oder Ausübung eines unternehmerischen Vorhabens</a:t>
            </a:r>
          </a:p>
          <a:p>
            <a:pPr lvl="1"/>
            <a:r>
              <a:rPr lang="de-DE" dirty="0">
                <a:solidFill>
                  <a:srgbClr val="233755"/>
                </a:solidFill>
              </a:rPr>
              <a:t>Informationsbereitstellung über Kammern, Register und Auszüge</a:t>
            </a:r>
          </a:p>
          <a:p>
            <a:pPr lvl="1"/>
            <a:r>
              <a:rPr lang="de-DE" dirty="0">
                <a:solidFill>
                  <a:srgbClr val="233755"/>
                </a:solidFill>
              </a:rPr>
              <a:t>Formale Vollständigkeitsprüfung eingehender Anträge</a:t>
            </a:r>
          </a:p>
          <a:p>
            <a:pPr lvl="1"/>
            <a:r>
              <a:rPr lang="de-DE" dirty="0">
                <a:solidFill>
                  <a:srgbClr val="233755"/>
                </a:solidFill>
              </a:rPr>
              <a:t>Vermittlung von Beratungsangeboten (Gründungsberatung, Berufsanerkennungsberatung)</a:t>
            </a:r>
          </a:p>
          <a:p>
            <a:pPr lvl="1"/>
            <a:endParaRPr lang="de-DE" dirty="0">
              <a:solidFill>
                <a:srgbClr val="233755"/>
              </a:solidFill>
            </a:endParaRPr>
          </a:p>
          <a:p>
            <a:endParaRPr lang="de-DE" b="0" i="0" u="none" strike="noStrike" baseline="0" dirty="0">
              <a:solidFill>
                <a:srgbClr val="000000"/>
              </a:solidFill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7195D-F86A-52D3-6A9E-A4D00863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8</a:t>
            </a:fld>
            <a:endParaRPr lang="de-DE" noProof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3A3E71B-8569-480E-BDBF-3E2AECF1D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149" y="156721"/>
            <a:ext cx="2024681" cy="61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631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CBC0-6260-4DCB-88DD-651D62BE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188" y="377318"/>
            <a:ext cx="11731624" cy="607896"/>
          </a:xfrm>
        </p:spPr>
        <p:txBody>
          <a:bodyPr/>
          <a:lstStyle/>
          <a:p>
            <a:r>
              <a:rPr lang="de-DE" dirty="0"/>
              <a:t>5. Aufgaben im WSP.NRW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8E87-FE7D-4DDA-A9E6-A867B9C1D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188" y="1409649"/>
            <a:ext cx="11731624" cy="4561305"/>
          </a:xfrm>
        </p:spPr>
        <p:txBody>
          <a:bodyPr/>
          <a:lstStyle/>
          <a:p>
            <a:r>
              <a:rPr lang="de-DE" b="1" i="0" u="none" strike="noStrike" baseline="0" dirty="0">
                <a:solidFill>
                  <a:srgbClr val="233755"/>
                </a:solidFill>
              </a:rPr>
              <a:t>Öffentlichkeitsarbeit </a:t>
            </a:r>
          </a:p>
          <a:p>
            <a:pPr lvl="1"/>
            <a:r>
              <a:rPr lang="de-DE" b="0" i="0" u="none" strike="noStrike" baseline="0" dirty="0">
                <a:solidFill>
                  <a:srgbClr val="233755"/>
                </a:solidFill>
              </a:rPr>
              <a:t>Google Ads</a:t>
            </a:r>
            <a:r>
              <a:rPr lang="de-DE" dirty="0">
                <a:solidFill>
                  <a:srgbClr val="233755"/>
                </a:solidFill>
              </a:rPr>
              <a:t>: Erstellung von Kampagnen und Schalten von Werbeanzeigen</a:t>
            </a:r>
            <a:endParaRPr lang="de-DE" b="0" i="0" u="none" strike="noStrike" baseline="0" dirty="0">
              <a:solidFill>
                <a:srgbClr val="233755"/>
              </a:solidFill>
            </a:endParaRPr>
          </a:p>
          <a:p>
            <a:pPr lvl="1"/>
            <a:r>
              <a:rPr lang="de-DE" b="0" i="0" u="none" strike="noStrike" baseline="0" dirty="0">
                <a:solidFill>
                  <a:srgbClr val="233755"/>
                </a:solidFill>
              </a:rPr>
              <a:t>Suchmaschinenoptimierung: </a:t>
            </a:r>
            <a:r>
              <a:rPr lang="de-DE" b="0" i="0" u="none" strike="noStrike" baseline="0" dirty="0">
                <a:solidFill>
                  <a:srgbClr val="233755"/>
                </a:solidFill>
                <a:sym typeface="Wingdings" panose="05000000000000000000" pitchFamily="2" charset="2"/>
              </a:rPr>
              <a:t>Verbesserung der Sichtbarkeit im organischen Suchmaschinenranking </a:t>
            </a:r>
          </a:p>
          <a:p>
            <a:pPr lvl="1"/>
            <a:r>
              <a:rPr lang="de-DE" b="0" i="0" u="none" strike="noStrike" baseline="0" dirty="0">
                <a:solidFill>
                  <a:srgbClr val="233755"/>
                </a:solidFill>
              </a:rPr>
              <a:t>Mitwirkung bei Informationsveranstaltungen</a:t>
            </a:r>
          </a:p>
          <a:p>
            <a:r>
              <a:rPr lang="de-DE" b="1" dirty="0">
                <a:solidFill>
                  <a:srgbClr val="233755"/>
                </a:solidFill>
              </a:rPr>
              <a:t>Unterstützung der zuständigen Behörden</a:t>
            </a:r>
          </a:p>
          <a:p>
            <a:pPr marL="540000" marR="0" lvl="1" indent="-27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rgbClr val="009EE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lang="de-DE" dirty="0">
                <a:solidFill>
                  <a:srgbClr val="233755"/>
                </a:solidFill>
                <a:latin typeface="Arial" panose="020B0604020202020204"/>
              </a:rPr>
              <a:t>Bearbeitung von Informationsanfragen zuständiger Behörden zum WSP.NRW</a:t>
            </a:r>
          </a:p>
          <a:p>
            <a:pPr marL="540000" marR="0" lvl="1" indent="-27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rgbClr val="009EE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lang="de-DE" dirty="0">
                <a:solidFill>
                  <a:srgbClr val="233755"/>
                </a:solidFill>
                <a:latin typeface="Arial" panose="020B0604020202020204"/>
              </a:rPr>
              <a:t>Vermittlung von Ansprechpartnern</a:t>
            </a:r>
            <a:endParaRPr lang="de-DE" dirty="0">
              <a:solidFill>
                <a:srgbClr val="233755"/>
              </a:solidFill>
            </a:endParaRPr>
          </a:p>
          <a:p>
            <a:endParaRPr lang="de-DE" b="0" i="0" u="none" strike="noStrike" baseline="0" dirty="0">
              <a:solidFill>
                <a:srgbClr val="000000"/>
              </a:solidFill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  <a:p>
            <a:endParaRPr lang="de-DE" sz="1600" b="0" i="0" u="none" strike="noStrike" baseline="0" dirty="0">
              <a:solidFill>
                <a:srgbClr val="000000"/>
              </a:solidFill>
              <a:latin typeface="BundesSans Office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7195D-F86A-52D3-6A9E-A4D00863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9</a:t>
            </a:fld>
            <a:endParaRPr lang="de-DE" noProof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3A3E71B-8569-480E-BDBF-3E2AECF1D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149" y="156721"/>
            <a:ext cx="2024681" cy="61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380023"/>
      </p:ext>
    </p:extLst>
  </p:cSld>
  <p:clrMapOvr>
    <a:masterClrMapping/>
  </p:clrMapOvr>
</p:sld>
</file>

<file path=ppt/theme/theme1.xml><?xml version="1.0" encoding="utf-8"?>
<a:theme xmlns:a="http://schemas.openxmlformats.org/drawingml/2006/main" name="MWIDE Theme">
  <a:themeElements>
    <a:clrScheme name="NRW Farben">
      <a:dk1>
        <a:srgbClr val="FFFFFF"/>
      </a:dk1>
      <a:lt1>
        <a:srgbClr val="000000"/>
      </a:lt1>
      <a:dk2>
        <a:srgbClr val="ACACAC"/>
      </a:dk2>
      <a:lt2>
        <a:srgbClr val="009036"/>
      </a:lt2>
      <a:accent1>
        <a:srgbClr val="E2001A"/>
      </a:accent1>
      <a:accent2>
        <a:srgbClr val="003064"/>
      </a:accent2>
      <a:accent3>
        <a:srgbClr val="009EE0"/>
      </a:accent3>
      <a:accent4>
        <a:srgbClr val="B1C800"/>
      </a:accent4>
      <a:accent5>
        <a:srgbClr val="F29300"/>
      </a:accent5>
      <a:accent6>
        <a:srgbClr val="E75112"/>
      </a:accent6>
      <a:hlink>
        <a:srgbClr val="009EE0"/>
      </a:hlink>
      <a:folHlink>
        <a:srgbClr val="00306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530</Words>
  <Application>Microsoft Office PowerPoint</Application>
  <PresentationFormat>Breitbild</PresentationFormat>
  <Paragraphs>89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BundesSans Office</vt:lpstr>
      <vt:lpstr>Calibri</vt:lpstr>
      <vt:lpstr>Wingdings</vt:lpstr>
      <vt:lpstr>MWIDE Theme</vt:lpstr>
      <vt:lpstr>Einheitlicher Ansprechpartner NRW</vt:lpstr>
      <vt:lpstr>Agenda</vt:lpstr>
      <vt:lpstr>1. Historische Entwicklung</vt:lpstr>
      <vt:lpstr>2. Rechtsgrundlagen</vt:lpstr>
      <vt:lpstr>2. Rechtsgrundlagen</vt:lpstr>
      <vt:lpstr>3. Umsetzung und Architektur</vt:lpstr>
      <vt:lpstr>4. Vorteile</vt:lpstr>
      <vt:lpstr>5. Aufgaben im WSP.NRW</vt:lpstr>
      <vt:lpstr>5. Aufgaben im WSP.NRW</vt:lpstr>
      <vt:lpstr>Vielen Dank!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Yves Luther</dc:creator>
  <cp:lastModifiedBy>Griese, Leonie</cp:lastModifiedBy>
  <cp:revision>58</cp:revision>
  <dcterms:created xsi:type="dcterms:W3CDTF">2022-03-11T11:44:23Z</dcterms:created>
  <dcterms:modified xsi:type="dcterms:W3CDTF">2025-05-07T05:49:05Z</dcterms:modified>
</cp:coreProperties>
</file>