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6" r:id="rId2"/>
    <p:sldId id="307" r:id="rId3"/>
    <p:sldId id="310" r:id="rId4"/>
    <p:sldId id="311" r:id="rId5"/>
    <p:sldId id="303" r:id="rId6"/>
    <p:sldId id="304" r:id="rId7"/>
    <p:sldId id="300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82127" autoAdjust="0"/>
  </p:normalViewPr>
  <p:slideViewPr>
    <p:cSldViewPr snapToGrid="0" snapToObjects="1" showGuides="1">
      <p:cViewPr varScale="1">
        <p:scale>
          <a:sx n="77" d="100"/>
          <a:sy n="77" d="100"/>
        </p:scale>
        <p:origin x="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/>
              <a:t>Besuche</a:t>
            </a:r>
            <a:r>
              <a:rPr lang="en-US" sz="1400" b="1" dirty="0"/>
              <a:t> je </a:t>
            </a:r>
            <a:r>
              <a:rPr lang="en-US" sz="1400" b="1" dirty="0" err="1"/>
              <a:t>Einstieg</a:t>
            </a:r>
            <a:endParaRPr lang="en-US" sz="1400" b="1" dirty="0"/>
          </a:p>
        </c:rich>
      </c:tx>
      <c:layout>
        <c:manualLayout>
          <c:xMode val="edge"/>
          <c:yMode val="edge"/>
          <c:x val="0.24860544714195834"/>
          <c:y val="3.3031467581788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Besuche je Einstieg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91-49C1-96C8-DDB902DC7D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91-49C1-96C8-DDB902DC7D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91-49C1-96C8-DDB902DC7D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Webseiten</c:v>
                </c:pt>
                <c:pt idx="1">
                  <c:v>Suchmaschinen</c:v>
                </c:pt>
                <c:pt idx="2">
                  <c:v>Direkteinstieg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0.45</c:v>
                </c:pt>
                <c:pt idx="1">
                  <c:v>0.28000000000000003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91-49C1-96C8-DDB902DC7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63286391395048969"/>
          <c:y val="0.28634878503151162"/>
          <c:w val="0.25743601590551296"/>
          <c:h val="0.32598577754688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/>
              <a:t>Verlinkungen</a:t>
            </a:r>
            <a:r>
              <a:rPr lang="en-US" sz="1400" b="1" baseline="0" dirty="0"/>
              <a:t> </a:t>
            </a:r>
            <a:r>
              <a:rPr lang="en-US" sz="1400" b="1" baseline="0" dirty="0" err="1"/>
              <a:t>gesamt</a:t>
            </a:r>
            <a:endParaRPr lang="en-US" sz="1400" b="1" dirty="0"/>
          </a:p>
        </c:rich>
      </c:tx>
      <c:layout>
        <c:manualLayout>
          <c:xMode val="edge"/>
          <c:yMode val="edge"/>
          <c:x val="0.24860544714195834"/>
          <c:y val="3.3031467581788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Verlinkungen gesamt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91-49C1-96C8-DDB902DC7D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91-49C1-96C8-DDB902DC7D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91-49C1-96C8-DDB902DC7D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Ohne Verlinkung</c:v>
                </c:pt>
                <c:pt idx="1">
                  <c:v>Mit Verlinkung 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91-49C1-96C8-DDB902DC7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63286391395048969"/>
          <c:y val="0.28634878503151162"/>
          <c:w val="0.25743601590551296"/>
          <c:h val="0.32598577754688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/>
              <a:t>Verlinkungen</a:t>
            </a:r>
            <a:r>
              <a:rPr lang="en-US" sz="1400" b="1" dirty="0"/>
              <a:t> </a:t>
            </a:r>
            <a:r>
              <a:rPr lang="en-US" sz="1400" b="1" dirty="0" err="1"/>
              <a:t>Gewerbmeldungen</a:t>
            </a:r>
            <a:endParaRPr lang="en-US" sz="1400" b="1" dirty="0"/>
          </a:p>
        </c:rich>
      </c:tx>
      <c:layout>
        <c:manualLayout>
          <c:xMode val="edge"/>
          <c:yMode val="edge"/>
          <c:x val="0.24860544714195834"/>
          <c:y val="3.3031467581788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Verlinkungen Gewerbemeldungen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91-49C1-96C8-DDB902DC7D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91-49C1-96C8-DDB902DC7D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91-49C1-96C8-DDB902DC7D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Mit Verlinkung</c:v>
                </c:pt>
                <c:pt idx="1">
                  <c:v>Ohne Verlinkung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0.09</c:v>
                </c:pt>
                <c:pt idx="1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91-49C1-96C8-DDB902DC7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0.63286391395048969"/>
          <c:y val="0.28634878503151162"/>
          <c:w val="0.25743601590551296"/>
          <c:h val="0.32598577754688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EE86F-D300-4BB2-8D1B-5FF4D5F07AFE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D4243D2C-6CB9-4A08-B75A-B857B7A1B550}">
      <dgm:prSet/>
      <dgm:spPr/>
      <dgm:t>
        <a:bodyPr/>
        <a:lstStyle/>
        <a:p>
          <a:pPr rtl="0"/>
          <a:r>
            <a:rPr lang="de-DE" b="0" i="0" baseline="0" dirty="0"/>
            <a:t>Kontaktieren Sie Ihren jeweiligen Fachbereich</a:t>
          </a:r>
          <a:endParaRPr lang="de-DE" dirty="0"/>
        </a:p>
      </dgm:t>
    </dgm:pt>
    <dgm:pt modelId="{93C412C9-1652-4656-83C2-542EC85B8918}" type="parTrans" cxnId="{0D5EFF9E-8998-412A-ADB2-1C83F853A991}">
      <dgm:prSet/>
      <dgm:spPr/>
      <dgm:t>
        <a:bodyPr/>
        <a:lstStyle/>
        <a:p>
          <a:endParaRPr lang="de-DE"/>
        </a:p>
      </dgm:t>
    </dgm:pt>
    <dgm:pt modelId="{2B8504BE-2256-454E-A5EA-50DCD8143C67}" type="sibTrans" cxnId="{0D5EFF9E-8998-412A-ADB2-1C83F853A991}">
      <dgm:prSet/>
      <dgm:spPr/>
      <dgm:t>
        <a:bodyPr/>
        <a:lstStyle/>
        <a:p>
          <a:endParaRPr lang="de-DE"/>
        </a:p>
      </dgm:t>
    </dgm:pt>
    <dgm:pt modelId="{4456734C-07E2-44C8-9443-66BF62EA00E9}">
      <dgm:prSet/>
      <dgm:spPr/>
      <dgm:t>
        <a:bodyPr/>
        <a:lstStyle/>
        <a:p>
          <a:pPr rtl="0"/>
          <a:r>
            <a:rPr lang="de-DE" b="0" i="0" baseline="0" dirty="0"/>
            <a:t>Auf welchen Seiten Ihres Kommunalportals ist eine Verlinkung zum WSP.NRW möglich?</a:t>
          </a:r>
          <a:endParaRPr lang="de-DE" dirty="0"/>
        </a:p>
      </dgm:t>
    </dgm:pt>
    <dgm:pt modelId="{08449B01-0A1A-4726-BC95-AA1BF87898B6}" type="parTrans" cxnId="{9063172C-0D57-49AD-84A0-5285CA9B92B0}">
      <dgm:prSet/>
      <dgm:spPr/>
      <dgm:t>
        <a:bodyPr/>
        <a:lstStyle/>
        <a:p>
          <a:endParaRPr lang="de-DE"/>
        </a:p>
      </dgm:t>
    </dgm:pt>
    <dgm:pt modelId="{9B56166F-8503-42B2-8F1F-9C412626F839}" type="sibTrans" cxnId="{9063172C-0D57-49AD-84A0-5285CA9B92B0}">
      <dgm:prSet/>
      <dgm:spPr/>
      <dgm:t>
        <a:bodyPr/>
        <a:lstStyle/>
        <a:p>
          <a:endParaRPr lang="de-DE"/>
        </a:p>
      </dgm:t>
    </dgm:pt>
    <dgm:pt modelId="{2BF6211E-7F9C-483A-A3D9-52C1AB8BB41D}">
      <dgm:prSet/>
      <dgm:spPr/>
      <dgm:t>
        <a:bodyPr/>
        <a:lstStyle/>
        <a:p>
          <a:pPr rtl="0"/>
          <a:r>
            <a:rPr lang="de-DE" b="0" i="0" baseline="0" dirty="0"/>
            <a:t>Auf welchen Seiten Ihres Kommunalportals ist eine Verlinkung zum Onlinedienst möglich?</a:t>
          </a:r>
          <a:endParaRPr lang="de-DE" dirty="0"/>
        </a:p>
      </dgm:t>
    </dgm:pt>
    <dgm:pt modelId="{8FCDC2C9-6DAD-4CF2-94BC-F6FFDB1BAD71}" type="parTrans" cxnId="{41E08CDE-1AC8-450E-B6FA-01BFC839A05A}">
      <dgm:prSet/>
      <dgm:spPr/>
      <dgm:t>
        <a:bodyPr/>
        <a:lstStyle/>
        <a:p>
          <a:endParaRPr lang="de-DE"/>
        </a:p>
      </dgm:t>
    </dgm:pt>
    <dgm:pt modelId="{D4D8F72B-006A-4104-9E6C-25A8A032DAE8}" type="sibTrans" cxnId="{41E08CDE-1AC8-450E-B6FA-01BFC839A05A}">
      <dgm:prSet/>
      <dgm:spPr/>
      <dgm:t>
        <a:bodyPr/>
        <a:lstStyle/>
        <a:p>
          <a:endParaRPr lang="de-DE"/>
        </a:p>
      </dgm:t>
    </dgm:pt>
    <dgm:pt modelId="{937CC9CD-521D-4EB0-9F7A-6107BBA5E74B}">
      <dgm:prSet/>
      <dgm:spPr/>
      <dgm:t>
        <a:bodyPr/>
        <a:lstStyle/>
        <a:p>
          <a:pPr rtl="0"/>
          <a:r>
            <a:rPr lang="de-DE" b="0" i="0" baseline="0" dirty="0"/>
            <a:t>Finden Sie Ihren passenden Link unter https://wsp-veroeffentlichungen.nrw/</a:t>
          </a:r>
          <a:endParaRPr lang="de-DE" dirty="0"/>
        </a:p>
      </dgm:t>
    </dgm:pt>
    <dgm:pt modelId="{FFFD97B2-59EE-4705-8BF5-8F0F4E96487B}" type="parTrans" cxnId="{49172A6B-95CA-41C5-B89A-C537E7A6C147}">
      <dgm:prSet/>
      <dgm:spPr/>
      <dgm:t>
        <a:bodyPr/>
        <a:lstStyle/>
        <a:p>
          <a:endParaRPr lang="de-DE"/>
        </a:p>
      </dgm:t>
    </dgm:pt>
    <dgm:pt modelId="{90694468-2F1A-4060-89B3-B41E47B3F4C2}" type="sibTrans" cxnId="{49172A6B-95CA-41C5-B89A-C537E7A6C147}">
      <dgm:prSet/>
      <dgm:spPr/>
      <dgm:t>
        <a:bodyPr/>
        <a:lstStyle/>
        <a:p>
          <a:endParaRPr lang="de-DE"/>
        </a:p>
      </dgm:t>
    </dgm:pt>
    <dgm:pt modelId="{159D1436-2D8B-4754-AD33-45A0ED6696B3}">
      <dgm:prSet/>
      <dgm:spPr/>
      <dgm:t>
        <a:bodyPr/>
        <a:lstStyle/>
        <a:p>
          <a:pPr rtl="0"/>
          <a:r>
            <a:rPr lang="de-DE" b="0" i="0" baseline="0" dirty="0"/>
            <a:t>Kontaktieren sie Ihre Internetredaktion/IT-Administration</a:t>
          </a:r>
          <a:endParaRPr lang="de-DE" dirty="0"/>
        </a:p>
      </dgm:t>
    </dgm:pt>
    <dgm:pt modelId="{3BCC83C0-D31F-4A35-AC8C-553D2C749984}" type="parTrans" cxnId="{F1F81D81-CD5A-4E79-BDDC-8605F374BE66}">
      <dgm:prSet/>
      <dgm:spPr/>
      <dgm:t>
        <a:bodyPr/>
        <a:lstStyle/>
        <a:p>
          <a:endParaRPr lang="de-DE"/>
        </a:p>
      </dgm:t>
    </dgm:pt>
    <dgm:pt modelId="{B0E3F002-B948-47B1-9522-40652C6C51C4}" type="sibTrans" cxnId="{F1F81D81-CD5A-4E79-BDDC-8605F374BE66}">
      <dgm:prSet/>
      <dgm:spPr/>
      <dgm:t>
        <a:bodyPr/>
        <a:lstStyle/>
        <a:p>
          <a:endParaRPr lang="de-DE"/>
        </a:p>
      </dgm:t>
    </dgm:pt>
    <dgm:pt modelId="{B0B040CD-9B49-4CE6-BB65-6F830D96073C}">
      <dgm:prSet/>
      <dgm:spPr/>
      <dgm:t>
        <a:bodyPr/>
        <a:lstStyle/>
        <a:p>
          <a:pPr rtl="0"/>
          <a:r>
            <a:rPr lang="de-DE" b="0" i="0" baseline="0" dirty="0"/>
            <a:t>Verlinkungen einpflegen</a:t>
          </a:r>
          <a:endParaRPr lang="de-DE" dirty="0"/>
        </a:p>
      </dgm:t>
    </dgm:pt>
    <dgm:pt modelId="{BFDB68EA-1370-4E5B-BE80-763292BD51A0}" type="parTrans" cxnId="{034DF9B6-50FB-47AE-A674-7E7CF3A8A68E}">
      <dgm:prSet/>
      <dgm:spPr/>
      <dgm:t>
        <a:bodyPr/>
        <a:lstStyle/>
        <a:p>
          <a:endParaRPr lang="de-DE"/>
        </a:p>
      </dgm:t>
    </dgm:pt>
    <dgm:pt modelId="{B844EB18-FE5E-4B6B-A32E-4E179165EC0F}" type="sibTrans" cxnId="{034DF9B6-50FB-47AE-A674-7E7CF3A8A68E}">
      <dgm:prSet/>
      <dgm:spPr/>
      <dgm:t>
        <a:bodyPr/>
        <a:lstStyle/>
        <a:p>
          <a:endParaRPr lang="de-DE"/>
        </a:p>
      </dgm:t>
    </dgm:pt>
    <dgm:pt modelId="{AA1D6F28-84B4-4F36-A629-5570080ADBF7}">
      <dgm:prSet/>
      <dgm:spPr/>
      <dgm:t>
        <a:bodyPr/>
        <a:lstStyle/>
        <a:p>
          <a:pPr rtl="0"/>
          <a:r>
            <a:rPr lang="de-DE" b="0" i="0" baseline="0" dirty="0"/>
            <a:t>Rollen und Verantwortlichkeiten für die redaktionelle Pflege festlegen</a:t>
          </a:r>
          <a:endParaRPr lang="de-DE" dirty="0"/>
        </a:p>
      </dgm:t>
    </dgm:pt>
    <dgm:pt modelId="{C2DE6527-8CC9-4F61-9CEE-0D81CCAEBFDB}" type="parTrans" cxnId="{83E590C3-62AC-408A-93B2-4A88A0859113}">
      <dgm:prSet/>
      <dgm:spPr/>
      <dgm:t>
        <a:bodyPr/>
        <a:lstStyle/>
        <a:p>
          <a:endParaRPr lang="de-DE"/>
        </a:p>
      </dgm:t>
    </dgm:pt>
    <dgm:pt modelId="{9ACB93B6-1CE1-4A09-8E40-7CD3B3F32B31}" type="sibTrans" cxnId="{83E590C3-62AC-408A-93B2-4A88A0859113}">
      <dgm:prSet/>
      <dgm:spPr/>
      <dgm:t>
        <a:bodyPr/>
        <a:lstStyle/>
        <a:p>
          <a:endParaRPr lang="de-DE"/>
        </a:p>
      </dgm:t>
    </dgm:pt>
    <dgm:pt modelId="{B676ACC3-6E92-458A-A2F4-2392BF6987BF}">
      <dgm:prSet/>
      <dgm:spPr/>
      <dgm:t>
        <a:bodyPr/>
        <a:lstStyle/>
        <a:p>
          <a:pPr rtl="0"/>
          <a:r>
            <a:rPr lang="de-DE" b="1" dirty="0"/>
            <a:t>WICHTIG:</a:t>
          </a:r>
          <a:r>
            <a:rPr lang="de-DE" dirty="0"/>
            <a:t> Datenschutz beachten </a:t>
          </a:r>
          <a:r>
            <a:rPr lang="de-DE" dirty="0">
              <a:sym typeface="Wingdings" panose="05000000000000000000" pitchFamily="2" charset="2"/>
            </a:rPr>
            <a:t> Auf Absprung ins WSP.NRW hinweisen</a:t>
          </a:r>
          <a:endParaRPr lang="de-DE" dirty="0"/>
        </a:p>
      </dgm:t>
    </dgm:pt>
    <dgm:pt modelId="{0DCEDADD-3464-47BB-A143-AE8F7C8FF3D9}" type="parTrans" cxnId="{E0F5B68B-9E94-4A19-AE15-E438DB831F1D}">
      <dgm:prSet/>
      <dgm:spPr/>
    </dgm:pt>
    <dgm:pt modelId="{D11C6B64-4989-4D73-9B65-B5712FA6909B}" type="sibTrans" cxnId="{E0F5B68B-9E94-4A19-AE15-E438DB831F1D}">
      <dgm:prSet/>
      <dgm:spPr/>
    </dgm:pt>
    <dgm:pt modelId="{C2C25EF4-B131-447E-B3F3-A35EADE07219}" type="pres">
      <dgm:prSet presAssocID="{D51EE86F-D300-4BB2-8D1B-5FF4D5F07AFE}" presName="CompostProcess" presStyleCnt="0">
        <dgm:presLayoutVars>
          <dgm:dir/>
          <dgm:resizeHandles val="exact"/>
        </dgm:presLayoutVars>
      </dgm:prSet>
      <dgm:spPr/>
    </dgm:pt>
    <dgm:pt modelId="{16C6CDCB-23EA-4638-A337-64DE0277994E}" type="pres">
      <dgm:prSet presAssocID="{D51EE86F-D300-4BB2-8D1B-5FF4D5F07AFE}" presName="arrow" presStyleLbl="bgShp" presStyleIdx="0" presStyleCnt="1"/>
      <dgm:spPr/>
    </dgm:pt>
    <dgm:pt modelId="{24962F04-ACC9-4286-9D4D-F30D8C77E683}" type="pres">
      <dgm:prSet presAssocID="{D51EE86F-D300-4BB2-8D1B-5FF4D5F07AFE}" presName="linearProcess" presStyleCnt="0"/>
      <dgm:spPr/>
    </dgm:pt>
    <dgm:pt modelId="{6F10B90D-A998-41D2-8BDE-4327CD6D64C2}" type="pres">
      <dgm:prSet presAssocID="{D4243D2C-6CB9-4A08-B75A-B857B7A1B550}" presName="textNode" presStyleLbl="node1" presStyleIdx="0" presStyleCnt="2" custScaleX="95502">
        <dgm:presLayoutVars>
          <dgm:bulletEnabled val="1"/>
        </dgm:presLayoutVars>
      </dgm:prSet>
      <dgm:spPr/>
    </dgm:pt>
    <dgm:pt modelId="{9DCDC60E-7FCD-4DC6-B1FB-AF9BA74A8F57}" type="pres">
      <dgm:prSet presAssocID="{2B8504BE-2256-454E-A5EA-50DCD8143C67}" presName="sibTrans" presStyleCnt="0"/>
      <dgm:spPr/>
    </dgm:pt>
    <dgm:pt modelId="{5569B114-FB41-441D-9A14-E6A40A9D04DB}" type="pres">
      <dgm:prSet presAssocID="{159D1436-2D8B-4754-AD33-45A0ED6696B3}" presName="textNode" presStyleLbl="node1" presStyleIdx="1" presStyleCnt="2" custScaleX="91581">
        <dgm:presLayoutVars>
          <dgm:bulletEnabled val="1"/>
        </dgm:presLayoutVars>
      </dgm:prSet>
      <dgm:spPr/>
    </dgm:pt>
  </dgm:ptLst>
  <dgm:cxnLst>
    <dgm:cxn modelId="{B7A68B06-D410-4697-A155-B3EEB60E94DC}" type="presOf" srcId="{D4243D2C-6CB9-4A08-B75A-B857B7A1B550}" destId="{6F10B90D-A998-41D2-8BDE-4327CD6D64C2}" srcOrd="0" destOrd="0" presId="urn:microsoft.com/office/officeart/2005/8/layout/hProcess9"/>
    <dgm:cxn modelId="{B078820F-5F25-48C6-877A-1A43E89E9F79}" type="presOf" srcId="{2BF6211E-7F9C-483A-A3D9-52C1AB8BB41D}" destId="{6F10B90D-A998-41D2-8BDE-4327CD6D64C2}" srcOrd="0" destOrd="2" presId="urn:microsoft.com/office/officeart/2005/8/layout/hProcess9"/>
    <dgm:cxn modelId="{9063172C-0D57-49AD-84A0-5285CA9B92B0}" srcId="{D4243D2C-6CB9-4A08-B75A-B857B7A1B550}" destId="{4456734C-07E2-44C8-9443-66BF62EA00E9}" srcOrd="0" destOrd="0" parTransId="{08449B01-0A1A-4726-BC95-AA1BF87898B6}" sibTransId="{9B56166F-8503-42B2-8F1F-9C412626F839}"/>
    <dgm:cxn modelId="{4C3F6C5E-ADAD-4B09-81C7-DA9104ED6C6B}" type="presOf" srcId="{4456734C-07E2-44C8-9443-66BF62EA00E9}" destId="{6F10B90D-A998-41D2-8BDE-4327CD6D64C2}" srcOrd="0" destOrd="1" presId="urn:microsoft.com/office/officeart/2005/8/layout/hProcess9"/>
    <dgm:cxn modelId="{78019C64-010A-4401-8390-4CCD02CA157B}" type="presOf" srcId="{B676ACC3-6E92-458A-A2F4-2392BF6987BF}" destId="{5569B114-FB41-441D-9A14-E6A40A9D04DB}" srcOrd="0" destOrd="3" presId="urn:microsoft.com/office/officeart/2005/8/layout/hProcess9"/>
    <dgm:cxn modelId="{49172A6B-95CA-41C5-B89A-C537E7A6C147}" srcId="{D4243D2C-6CB9-4A08-B75A-B857B7A1B550}" destId="{937CC9CD-521D-4EB0-9F7A-6107BBA5E74B}" srcOrd="2" destOrd="0" parTransId="{FFFD97B2-59EE-4705-8BF5-8F0F4E96487B}" sibTransId="{90694468-2F1A-4060-89B3-B41E47B3F4C2}"/>
    <dgm:cxn modelId="{F1F81D81-CD5A-4E79-BDDC-8605F374BE66}" srcId="{D51EE86F-D300-4BB2-8D1B-5FF4D5F07AFE}" destId="{159D1436-2D8B-4754-AD33-45A0ED6696B3}" srcOrd="1" destOrd="0" parTransId="{3BCC83C0-D31F-4A35-AC8C-553D2C749984}" sibTransId="{B0E3F002-B948-47B1-9522-40652C6C51C4}"/>
    <dgm:cxn modelId="{E0F5B68B-9E94-4A19-AE15-E438DB831F1D}" srcId="{159D1436-2D8B-4754-AD33-45A0ED6696B3}" destId="{B676ACC3-6E92-458A-A2F4-2392BF6987BF}" srcOrd="2" destOrd="0" parTransId="{0DCEDADD-3464-47BB-A143-AE8F7C8FF3D9}" sibTransId="{D11C6B64-4989-4D73-9B65-B5712FA6909B}"/>
    <dgm:cxn modelId="{51C7C58E-0DC3-42F2-A15A-16432B3FE02B}" type="presOf" srcId="{D51EE86F-D300-4BB2-8D1B-5FF4D5F07AFE}" destId="{C2C25EF4-B131-447E-B3F3-A35EADE07219}" srcOrd="0" destOrd="0" presId="urn:microsoft.com/office/officeart/2005/8/layout/hProcess9"/>
    <dgm:cxn modelId="{4432FF92-FEAD-47EC-B8CF-32F3D85569B6}" type="presOf" srcId="{937CC9CD-521D-4EB0-9F7A-6107BBA5E74B}" destId="{6F10B90D-A998-41D2-8BDE-4327CD6D64C2}" srcOrd="0" destOrd="3" presId="urn:microsoft.com/office/officeart/2005/8/layout/hProcess9"/>
    <dgm:cxn modelId="{0D5EFF9E-8998-412A-ADB2-1C83F853A991}" srcId="{D51EE86F-D300-4BB2-8D1B-5FF4D5F07AFE}" destId="{D4243D2C-6CB9-4A08-B75A-B857B7A1B550}" srcOrd="0" destOrd="0" parTransId="{93C412C9-1652-4656-83C2-542EC85B8918}" sibTransId="{2B8504BE-2256-454E-A5EA-50DCD8143C67}"/>
    <dgm:cxn modelId="{034DF9B6-50FB-47AE-A674-7E7CF3A8A68E}" srcId="{159D1436-2D8B-4754-AD33-45A0ED6696B3}" destId="{B0B040CD-9B49-4CE6-BB65-6F830D96073C}" srcOrd="0" destOrd="0" parTransId="{BFDB68EA-1370-4E5B-BE80-763292BD51A0}" sibTransId="{B844EB18-FE5E-4B6B-A32E-4E179165EC0F}"/>
    <dgm:cxn modelId="{83E590C3-62AC-408A-93B2-4A88A0859113}" srcId="{159D1436-2D8B-4754-AD33-45A0ED6696B3}" destId="{AA1D6F28-84B4-4F36-A629-5570080ADBF7}" srcOrd="1" destOrd="0" parTransId="{C2DE6527-8CC9-4F61-9CEE-0D81CCAEBFDB}" sibTransId="{9ACB93B6-1CE1-4A09-8E40-7CD3B3F32B31}"/>
    <dgm:cxn modelId="{D6D367C9-16ED-47A2-A106-B74576B99D7D}" type="presOf" srcId="{159D1436-2D8B-4754-AD33-45A0ED6696B3}" destId="{5569B114-FB41-441D-9A14-E6A40A9D04DB}" srcOrd="0" destOrd="0" presId="urn:microsoft.com/office/officeart/2005/8/layout/hProcess9"/>
    <dgm:cxn modelId="{41E08CDE-1AC8-450E-B6FA-01BFC839A05A}" srcId="{D4243D2C-6CB9-4A08-B75A-B857B7A1B550}" destId="{2BF6211E-7F9C-483A-A3D9-52C1AB8BB41D}" srcOrd="1" destOrd="0" parTransId="{8FCDC2C9-6DAD-4CF2-94BC-F6FFDB1BAD71}" sibTransId="{D4D8F72B-006A-4104-9E6C-25A8A032DAE8}"/>
    <dgm:cxn modelId="{2B5FB3E8-C89F-4961-A068-CCC4FE93A02B}" type="presOf" srcId="{B0B040CD-9B49-4CE6-BB65-6F830D96073C}" destId="{5569B114-FB41-441D-9A14-E6A40A9D04DB}" srcOrd="0" destOrd="1" presId="urn:microsoft.com/office/officeart/2005/8/layout/hProcess9"/>
    <dgm:cxn modelId="{EA2D82F7-3434-4AB6-9E35-2FB89178F5DB}" type="presOf" srcId="{AA1D6F28-84B4-4F36-A629-5570080ADBF7}" destId="{5569B114-FB41-441D-9A14-E6A40A9D04DB}" srcOrd="0" destOrd="2" presId="urn:microsoft.com/office/officeart/2005/8/layout/hProcess9"/>
    <dgm:cxn modelId="{5687FA7E-E874-4595-8F46-A481929D0A9A}" type="presParOf" srcId="{C2C25EF4-B131-447E-B3F3-A35EADE07219}" destId="{16C6CDCB-23EA-4638-A337-64DE0277994E}" srcOrd="0" destOrd="0" presId="urn:microsoft.com/office/officeart/2005/8/layout/hProcess9"/>
    <dgm:cxn modelId="{D01BBE77-4F49-4D58-8E30-011D107286C5}" type="presParOf" srcId="{C2C25EF4-B131-447E-B3F3-A35EADE07219}" destId="{24962F04-ACC9-4286-9D4D-F30D8C77E683}" srcOrd="1" destOrd="0" presId="urn:microsoft.com/office/officeart/2005/8/layout/hProcess9"/>
    <dgm:cxn modelId="{D3C5501B-BCAB-4D95-BE32-434D838B3206}" type="presParOf" srcId="{24962F04-ACC9-4286-9D4D-F30D8C77E683}" destId="{6F10B90D-A998-41D2-8BDE-4327CD6D64C2}" srcOrd="0" destOrd="0" presId="urn:microsoft.com/office/officeart/2005/8/layout/hProcess9"/>
    <dgm:cxn modelId="{E187108D-4AC8-4F1E-8096-F38B732B6E72}" type="presParOf" srcId="{24962F04-ACC9-4286-9D4D-F30D8C77E683}" destId="{9DCDC60E-7FCD-4DC6-B1FB-AF9BA74A8F57}" srcOrd="1" destOrd="0" presId="urn:microsoft.com/office/officeart/2005/8/layout/hProcess9"/>
    <dgm:cxn modelId="{AF848375-F01C-4232-9343-85A3DA7C941C}" type="presParOf" srcId="{24962F04-ACC9-4286-9D4D-F30D8C77E683}" destId="{5569B114-FB41-441D-9A14-E6A40A9D04D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6CDCB-23EA-4638-A337-64DE0277994E}">
      <dsp:nvSpPr>
        <dsp:cNvPr id="0" name=""/>
        <dsp:cNvSpPr/>
      </dsp:nvSpPr>
      <dsp:spPr>
        <a:xfrm>
          <a:off x="879871" y="0"/>
          <a:ext cx="9971880" cy="518783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0B90D-A998-41D2-8BDE-4327CD6D64C2}">
      <dsp:nvSpPr>
        <dsp:cNvPr id="0" name=""/>
        <dsp:cNvSpPr/>
      </dsp:nvSpPr>
      <dsp:spPr>
        <a:xfrm>
          <a:off x="740586" y="1556351"/>
          <a:ext cx="5076783" cy="20751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 baseline="0" dirty="0"/>
            <a:t>Kontaktieren Sie Ihren jeweiligen Fachbereich</a:t>
          </a:r>
          <a:endParaRPr lang="de-DE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kern="1200" baseline="0" dirty="0"/>
            <a:t>Auf welchen Seiten Ihres Kommunalportals ist eine Verlinkung zum WSP.NRW möglich?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kern="1200" baseline="0" dirty="0"/>
            <a:t>Auf welchen Seiten Ihres Kommunalportals ist eine Verlinkung zum Onlinedienst möglich?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kern="1200" baseline="0" dirty="0"/>
            <a:t>Finden Sie Ihren passenden Link unter https://wsp-veroeffentlichungen.nrw/</a:t>
          </a:r>
          <a:endParaRPr lang="de-DE" sz="1400" kern="1200" dirty="0"/>
        </a:p>
      </dsp:txBody>
      <dsp:txXfrm>
        <a:off x="841886" y="1657651"/>
        <a:ext cx="4874183" cy="1872534"/>
      </dsp:txXfrm>
    </dsp:sp>
    <dsp:sp modelId="{5569B114-FB41-441D-9A14-E6A40A9D04DB}">
      <dsp:nvSpPr>
        <dsp:cNvPr id="0" name=""/>
        <dsp:cNvSpPr/>
      </dsp:nvSpPr>
      <dsp:spPr>
        <a:xfrm>
          <a:off x="6122690" y="1556351"/>
          <a:ext cx="4868347" cy="20751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0" i="0" kern="1200" baseline="0" dirty="0"/>
            <a:t>Kontaktieren sie Ihre Internetredaktion/IT-Administration</a:t>
          </a:r>
          <a:endParaRPr lang="de-DE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kern="1200" baseline="0" dirty="0"/>
            <a:t>Verlinkungen einpflegen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i="0" kern="1200" baseline="0" dirty="0"/>
            <a:t>Rollen und Verantwortlichkeiten für die redaktionelle Pflege festlegen</a:t>
          </a:r>
          <a:endParaRPr lang="de-DE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1" kern="1200" dirty="0"/>
            <a:t>WICHTIG:</a:t>
          </a:r>
          <a:r>
            <a:rPr lang="de-DE" sz="1400" kern="1200" dirty="0"/>
            <a:t> Datenschutz beachten </a:t>
          </a:r>
          <a:r>
            <a:rPr lang="de-DE" sz="1400" kern="1200" dirty="0">
              <a:sym typeface="Wingdings" panose="05000000000000000000" pitchFamily="2" charset="2"/>
            </a:rPr>
            <a:t> Auf Absprung ins WSP.NRW hinweisen</a:t>
          </a:r>
          <a:endParaRPr lang="de-DE" sz="1400" kern="1200" dirty="0"/>
        </a:p>
      </dsp:txBody>
      <dsp:txXfrm>
        <a:off x="6223990" y="1657651"/>
        <a:ext cx="4665747" cy="1872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287B-C194-714D-818C-247F3D92F649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0C06D-84CB-DD47-A785-5147C6018C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1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51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68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Noch</a:t>
            </a:r>
            <a:r>
              <a:rPr lang="de-DE" baseline="0" dirty="0"/>
              <a:t> größer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12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750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Andere Darstellung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0C06D-84CB-DD47-A785-5147C6018C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06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37540"/>
            <a:ext cx="2835275" cy="58204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 baseline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317D-E2B7-DF40-83A9-695417DE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Düsseldorf, </a:t>
            </a:r>
            <a:fld id="{56122D41-22AB-1247-AF04-C0A15D4B70A6}" type="datetime4">
              <a:rPr lang="de-DE" noProof="0" smtClean="0"/>
              <a:t>10. April 2024</a:t>
            </a:fld>
            <a:endParaRPr lang="de-DE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5275" cy="5820459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626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2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1" y="1044574"/>
            <a:ext cx="2835276" cy="58134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317D-E2B7-DF40-83A9-695417DE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Düsseldorf, </a:t>
            </a:r>
            <a:fld id="{59CDDC81-07ED-AC40-B406-D0F62DE1E81F}" type="datetime4">
              <a:rPr lang="de-DE" noProof="0" smtClean="0"/>
              <a:t>10. April 2024</a:t>
            </a:fld>
            <a:endParaRPr lang="de-DE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1DFA4-58F4-BA41-8327-AFEFA003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85AC739-FDF7-1A41-B918-12DA4BF685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5276" cy="5813425"/>
          </a:xfrm>
          <a:noFill/>
        </p:spPr>
        <p:txBody>
          <a:bodyPr lIns="0" tIns="720000" bIns="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68785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46067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Clr>
                <a:schemeClr val="accent4"/>
              </a:buClr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Clr>
                <a:schemeClr val="accent4"/>
              </a:buClr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Clr>
                <a:schemeClr val="accent4"/>
              </a:buClr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Clr>
                <a:schemeClr val="accent4"/>
              </a:buClr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Clr>
                <a:schemeClr val="accent4"/>
              </a:buClr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4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4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8952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19793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044574"/>
            <a:ext cx="283845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744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3071466" y="1044575"/>
            <a:ext cx="0" cy="5813425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06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000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000" y="2550695"/>
            <a:ext cx="5803200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580320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02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59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  <a:lvl6pPr>
              <a:buClr>
                <a:schemeClr val="accent4"/>
              </a:buClr>
              <a:defRPr/>
            </a:lvl6pPr>
            <a:lvl7pPr>
              <a:buClr>
                <a:schemeClr val="accent4"/>
              </a:buClr>
              <a:defRPr/>
            </a:lvl7pPr>
            <a:lvl8pPr>
              <a:buClr>
                <a:schemeClr val="accent4"/>
              </a:buClr>
              <a:defRPr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44574"/>
            <a:ext cx="876300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43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27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1pPr>
            <a:lvl2pPr marL="54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2pPr>
            <a:lvl3pPr marL="81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3pPr>
            <a:lvl4pPr marL="108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4pPr>
            <a:lvl5pPr marL="1350000" indent="-270000">
              <a:buFont typeface="Wingdings" pitchFamily="2" charset="2"/>
              <a:buChar char="§"/>
              <a:defRPr lang="de-DE" sz="1700" noProof="0" dirty="0">
                <a:solidFill>
                  <a:schemeClr val="bg1"/>
                </a:solidFill>
              </a:defRPr>
            </a:lvl5pPr>
            <a:lvl6pPr marL="162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6pPr>
            <a:lvl7pPr marL="189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7pPr>
            <a:lvl8pPr marL="2160000" indent="-2700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Wingdings" pitchFamily="2" charset="2"/>
              <a:buChar char="§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715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, Wiesen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2CCFE09-8D73-5B4E-9F13-314E49CA31E1}"/>
              </a:ext>
            </a:extLst>
          </p:cNvPr>
          <p:cNvSpPr/>
          <p:nvPr userDrawn="1"/>
        </p:nvSpPr>
        <p:spPr>
          <a:xfrm>
            <a:off x="0" y="1044574"/>
            <a:ext cx="12192000" cy="58134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429A8-8EE8-5A48-8FDE-18228EC3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5" y="1883801"/>
            <a:ext cx="8767763" cy="1629419"/>
          </a:xfrm>
        </p:spPr>
        <p:txBody>
          <a:bodyPr lIns="0" anchor="b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37D-522B-1046-BBAF-5ADDA1B9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0875" y="3685101"/>
            <a:ext cx="8767762" cy="1292534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906178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12192000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merierte Liste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13" y="2550695"/>
            <a:ext cx="11731624" cy="3612517"/>
          </a:xfrm>
        </p:spPr>
        <p:txBody>
          <a:bodyPr/>
          <a:lstStyle>
            <a:lvl1pPr marL="342000" indent="-342000">
              <a:buSzPct val="100000"/>
              <a:buFont typeface="+mj-lt"/>
              <a:buAutoNum type="arabicPeriod"/>
              <a:defRPr lang="de-DE" sz="1700" noProof="0" dirty="0">
                <a:solidFill>
                  <a:schemeClr val="bg1"/>
                </a:solidFill>
              </a:defRPr>
            </a:lvl1pPr>
            <a:lvl2pPr marL="684000" indent="-342000">
              <a:buSzPct val="100000"/>
              <a:buFont typeface="+mj-lt"/>
              <a:buAutoNum type="alphaUcPeriod"/>
              <a:defRPr lang="de-DE" sz="1700" noProof="0" dirty="0">
                <a:solidFill>
                  <a:schemeClr val="bg1"/>
                </a:solidFill>
              </a:defRPr>
            </a:lvl2pPr>
            <a:lvl3pPr marL="1026000" indent="-342000">
              <a:buSzPct val="100000"/>
              <a:buFont typeface="+mj-lt"/>
              <a:buAutoNum type="romanUcPeriod"/>
              <a:defRPr lang="de-DE" sz="1700" noProof="0" dirty="0">
                <a:solidFill>
                  <a:schemeClr val="bg1"/>
                </a:solidFill>
              </a:defRPr>
            </a:lvl3pPr>
            <a:lvl4pPr marL="1368000" indent="-342000">
              <a:buSzPct val="100000"/>
              <a:buFont typeface="+mj-lt"/>
              <a:buAutoNum type="arabicParenR"/>
              <a:defRPr lang="de-DE" sz="1700" noProof="0" dirty="0">
                <a:solidFill>
                  <a:schemeClr val="bg1"/>
                </a:solidFill>
              </a:defRPr>
            </a:lvl4pPr>
            <a:lvl5pPr marL="1710000" indent="-342000">
              <a:buSzPct val="100000"/>
              <a:buFont typeface="+mj-lt"/>
              <a:buAutoNum type="alphaLcParenR"/>
              <a:defRPr lang="de-DE" sz="1700" noProof="0" dirty="0">
                <a:solidFill>
                  <a:schemeClr val="bg1"/>
                </a:solidFill>
              </a:defRPr>
            </a:lvl5pPr>
            <a:lvl6pPr marL="2052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romanLcPeriod"/>
              <a:defRPr sz="1700">
                <a:solidFill>
                  <a:schemeClr val="bg1"/>
                </a:solidFill>
              </a:defRPr>
            </a:lvl6pPr>
            <a:lvl7pPr marL="23940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+mj-lt"/>
              <a:buAutoNum type="alphaLcPeriod"/>
              <a:defRPr sz="1700">
                <a:solidFill>
                  <a:schemeClr val="bg1"/>
                </a:solidFill>
              </a:defRPr>
            </a:lvl7pPr>
            <a:lvl8pPr marL="2232900" indent="-342900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Font typeface="+mj-lt"/>
              <a:buAutoNum type="arabicPeriod"/>
              <a:defRPr sz="1700"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51904"/>
            <a:ext cx="11731624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6771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¼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98DC-EC42-D04E-9F4E-8A5AB8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r>
              <a:rPr lang="de-DE" noProof="0" dirty="0"/>
              <a:t>Düsseldorf, </a:t>
            </a:r>
            <a:fld id="{1D1C49CD-1AE9-2A47-A3B8-421F7E22E70A}" type="datetime4">
              <a:rPr lang="de-DE" noProof="0" smtClean="0"/>
              <a:t>10. April 2024</a:t>
            </a:fld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44574"/>
            <a:ext cx="2838451" cy="5813425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6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alienspalte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F9AF8-191A-9D4D-B02E-FA3EFED04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013" y="2551113"/>
            <a:ext cx="2608262" cy="3611562"/>
          </a:xfrm>
        </p:spPr>
        <p:txBody>
          <a:bodyPr lIns="0" rIns="0">
            <a:normAutofit/>
          </a:bodyPr>
          <a:lstStyle>
            <a:lvl1pPr marL="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1pPr>
            <a:lvl2pPr marL="2730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2pPr>
            <a:lvl3pPr marL="5397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3pPr>
            <a:lvl4pPr marL="8064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4pPr>
            <a:lvl5pPr marL="1073150" indent="0" algn="r">
              <a:spcAft>
                <a:spcPts val="1300"/>
              </a:spcAft>
              <a:buNone/>
              <a:defRPr sz="11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73B86A-4946-6045-990E-21D200BAE24C}"/>
              </a:ext>
            </a:extLst>
          </p:cNvPr>
          <p:cNvCxnSpPr>
            <a:cxnSpLocks/>
          </p:cNvCxnSpPr>
          <p:nvPr userDrawn="1"/>
        </p:nvCxnSpPr>
        <p:spPr>
          <a:xfrm>
            <a:off x="4276812" y="1044575"/>
            <a:ext cx="0" cy="5813425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6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½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325" y="1051904"/>
            <a:ext cx="5803200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6325" y="2550695"/>
            <a:ext cx="5802312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051904"/>
            <a:ext cx="5802313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/>
              <a:t>Düsseldorf, </a:t>
            </a:r>
            <a:fld id="{4BF98952-80E5-2D4F-8718-9B8E6606D801}" type="datetime4">
              <a:rPr lang="de-DE" noProof="0" smtClean="0"/>
              <a:pPr/>
              <a:t>10. April 2024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8937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spaltiger 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34A-5F84-B455-E2F7-0B0FC437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3" y="1044575"/>
            <a:ext cx="11731624" cy="119697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FA432-3E87-7C79-D582-024CA1F73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2543175"/>
            <a:ext cx="5572125" cy="709445"/>
          </a:xfrm>
        </p:spPr>
        <p:txBody>
          <a:bodyPr anchor="b"/>
          <a:lstStyle>
            <a:lvl1pPr marL="0" indent="0">
              <a:buNone/>
              <a:defRPr lang="en-GB" sz="2400" b="1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DF704-9819-4516-92C5-F1ADA6A5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7013" y="3433369"/>
            <a:ext cx="5572125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8E45A-B3EA-F79D-6B28-910BB85D3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6325" y="2543174"/>
            <a:ext cx="5802312" cy="714817"/>
          </a:xfrm>
        </p:spPr>
        <p:txBody>
          <a:bodyPr anchor="b"/>
          <a:lstStyle>
            <a:lvl1pPr marL="0" indent="0">
              <a:buNone/>
              <a:defRPr lang="en-GB" sz="2400" b="1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E1D6C-CDC9-F53D-7EC1-45343DE6C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6324" y="3429000"/>
            <a:ext cx="5802313" cy="273406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08B18-BC0C-9634-ACFA-F5E82849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/>
          <a:lstStyle/>
          <a:p>
            <a:fld id="{277F7668-1E5D-314B-9594-2B27D4179D90}" type="datetimeFigureOut">
              <a:rPr lang="de-DE" smtClean="0"/>
              <a:t>10.04.2024</a:t>
            </a:fld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9C3B74-63CC-51E2-D84D-0A0032EE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ADDE-9752-DF4E-B187-C92CBD3CA4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96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¾ Bild+Inhalt, 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293-8EC3-DB41-9A8D-6B60F940D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185" y="1051904"/>
            <a:ext cx="2838451" cy="1189407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de-DE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8F04-9A41-7C4B-BAF0-990CA637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185" y="2550695"/>
            <a:ext cx="2838451" cy="3612517"/>
          </a:xfrm>
        </p:spPr>
        <p:txBody>
          <a:bodyPr/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35EA-3670-F742-AC5A-07B92A0C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969163-940A-1E45-B8DE-5A716F16EF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1904"/>
            <a:ext cx="8763001" cy="5806096"/>
          </a:xfrm>
        </p:spPr>
        <p:txBody>
          <a:bodyPr lIns="0" tIns="72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09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61B64-84D4-8E4F-984B-F9350215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5" y="1051904"/>
            <a:ext cx="8767762" cy="118940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39987-CD12-2E48-A332-385A5CB9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0875" y="2550695"/>
            <a:ext cx="8767762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text</a:t>
            </a:r>
            <a:r>
              <a:rPr lang="de-DE" noProof="0" dirty="0"/>
              <a:t> </a:t>
            </a:r>
            <a:r>
              <a:rPr lang="de-DE" noProof="0" dirty="0" err="1"/>
              <a:t>styles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3"/>
            <a:r>
              <a:rPr lang="de-DE" noProof="0" dirty="0" err="1"/>
              <a:t>Fourth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4"/>
            <a:r>
              <a:rPr lang="de-DE" noProof="0" dirty="0" err="1"/>
              <a:t>Fifth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5"/>
            <a:r>
              <a:rPr lang="de-DE" noProof="0" dirty="0" err="1"/>
              <a:t>Sixth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6"/>
            <a:r>
              <a:rPr lang="de-DE" noProof="0" dirty="0" err="1"/>
              <a:t>Seventh</a:t>
            </a:r>
            <a:r>
              <a:rPr lang="de-DE" noProof="0" dirty="0"/>
              <a:t> </a:t>
            </a:r>
            <a:r>
              <a:rPr lang="de-DE" noProof="0" dirty="0" err="1"/>
              <a:t>level</a:t>
            </a:r>
            <a:endParaRPr lang="de-DE" noProof="0" dirty="0"/>
          </a:p>
          <a:p>
            <a:pPr lvl="7"/>
            <a:r>
              <a:rPr lang="de-DE" noProof="0" dirty="0"/>
              <a:t>Eight </a:t>
            </a:r>
            <a:r>
              <a:rPr lang="de-DE" noProof="0" dirty="0" err="1"/>
              <a:t>level</a:t>
            </a:r>
            <a:endParaRPr lang="de-DE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C31C1-FE11-AB43-AE40-DE0B73FE9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0188" y="6395389"/>
            <a:ext cx="2838450" cy="2249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561F3-FADA-DF43-977E-A09A0FDE6BE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D9F336-9FC1-524A-92B3-0F95F26F85D3}"/>
              </a:ext>
            </a:extLst>
          </p:cNvPr>
          <p:cNvSpPr txBox="1"/>
          <p:nvPr userDrawn="1"/>
        </p:nvSpPr>
        <p:spPr>
          <a:xfrm>
            <a:off x="6156325" y="6395389"/>
            <a:ext cx="2838449" cy="2260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DE" sz="1050" b="0" i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WSP.NRW</a:t>
            </a:r>
            <a:r>
              <a:rPr lang="de-DE" sz="1050" b="0" i="0" baseline="0" noProof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Infoveranstaltung</a:t>
            </a:r>
            <a:endParaRPr lang="de-DE" sz="1050" b="0" i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Textliches Logo des Ministerium für Wirtschaft, Industrie, Klimaschutz und Energie des Landes Nordrhein-Westfalen sowie einem Wappen des Bundeslandes Nordrhein-Westfalen">
            <a:extLst>
              <a:ext uri="{FF2B5EF4-FFF2-40B4-BE49-F238E27FC236}">
                <a16:creationId xmlns:a16="http://schemas.microsoft.com/office/drawing/2014/main" id="{3E5EB9AA-8A64-3375-1DDF-55CFFDBC3407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8046760" y="330493"/>
            <a:ext cx="2627312" cy="51569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167" y="211776"/>
            <a:ext cx="961848" cy="66543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90875" y="6395389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/>
              <a:t>Düsseldorf, </a:t>
            </a:r>
            <a:fld id="{4BF98952-80E5-2D4F-8718-9B8E6606D801}" type="datetime4">
              <a:rPr lang="de-DE" noProof="0" smtClean="0"/>
              <a:pPr/>
              <a:t>10. April 2024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877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2" r:id="rId2"/>
    <p:sldLayoutId id="2147483687" r:id="rId3"/>
    <p:sldLayoutId id="2147483689" r:id="rId4"/>
    <p:sldLayoutId id="2147483681" r:id="rId5"/>
    <p:sldLayoutId id="2147483650" r:id="rId6"/>
    <p:sldLayoutId id="2147483683" r:id="rId7"/>
    <p:sldLayoutId id="2147483677" r:id="rId8"/>
    <p:sldLayoutId id="2147483685" r:id="rId9"/>
    <p:sldLayoutId id="2147483668" r:id="rId10"/>
    <p:sldLayoutId id="2147483680" r:id="rId11"/>
    <p:sldLayoutId id="2147483674" r:id="rId12"/>
    <p:sldLayoutId id="2147483688" r:id="rId13"/>
    <p:sldLayoutId id="2147483690" r:id="rId14"/>
    <p:sldLayoutId id="2147483682" r:id="rId15"/>
    <p:sldLayoutId id="2147483661" r:id="rId16"/>
    <p:sldLayoutId id="2147483684" r:id="rId17"/>
    <p:sldLayoutId id="2147483678" r:id="rId18"/>
    <p:sldLayoutId id="2147483686" r:id="rId19"/>
    <p:sldLayoutId id="2147483669" r:id="rId20"/>
    <p:sldLayoutId id="2147483676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2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1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10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9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80000"/>
        <a:buFont typeface="Wingdings" pitchFamily="2" charset="2"/>
        <a:buChar char="§"/>
        <a:tabLst/>
        <a:defRPr sz="1700" b="0" i="0" kern="1200" baseline="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17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70000"/>
        <a:buFont typeface="Wingdings" pitchFamily="2" charset="2"/>
        <a:buChar char="§"/>
        <a:tabLst/>
        <a:defRPr sz="1700" kern="1200">
          <a:solidFill>
            <a:schemeClr val="bg1"/>
          </a:solidFill>
          <a:latin typeface="+mn-lt"/>
          <a:ea typeface="+mn-ea"/>
          <a:cs typeface="+mn-cs"/>
        </a:defRPr>
      </a:lvl6pPr>
      <a:lvl7pPr marL="19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6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7pPr>
      <a:lvl8pPr marL="22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1700"/>
        </a:spcAft>
        <a:buClr>
          <a:schemeClr val="accent3"/>
        </a:buClr>
        <a:buSzPct val="50000"/>
        <a:buFont typeface="Wingdings" pitchFamily="2" charset="2"/>
        <a:buChar char="§"/>
        <a:defRPr sz="1700" kern="12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9">
          <p15:clr>
            <a:srgbClr val="F26B43"/>
          </p15:clr>
        </p15:guide>
        <p15:guide id="2" pos="143">
          <p15:clr>
            <a:srgbClr val="F26B43"/>
          </p15:clr>
        </p15:guide>
        <p15:guide id="3" orient="horz" pos="4171">
          <p15:clr>
            <a:srgbClr val="F26B43"/>
          </p15:clr>
        </p15:guide>
        <p15:guide id="5" pos="2010">
          <p15:clr>
            <a:srgbClr val="F26B43"/>
          </p15:clr>
        </p15:guide>
        <p15:guide id="7" pos="3878">
          <p15:clr>
            <a:srgbClr val="F26B43"/>
          </p15:clr>
        </p15:guide>
        <p15:guide id="9" pos="5745">
          <p15:clr>
            <a:srgbClr val="F26B43"/>
          </p15:clr>
        </p15:guide>
        <p15:guide id="10" pos="7533">
          <p15:clr>
            <a:srgbClr val="F26B43"/>
          </p15:clr>
        </p15:guide>
        <p15:guide id="11" orient="horz" pos="658">
          <p15:clr>
            <a:srgbClr val="F26B43"/>
          </p15:clr>
        </p15:guide>
        <p15:guide id="12" orient="horz" pos="1412">
          <p15:clr>
            <a:srgbClr val="F26B43"/>
          </p15:clr>
        </p15:guide>
        <p15:guide id="13" orient="horz" pos="1602">
          <p15:clr>
            <a:srgbClr val="F26B43"/>
          </p15:clr>
        </p15:guide>
        <p15:guide id="14" orient="horz" pos="3885">
          <p15:clr>
            <a:srgbClr val="F26B43"/>
          </p15:clr>
        </p15:guide>
        <p15:guide id="15" pos="1786">
          <p15:clr>
            <a:srgbClr val="F26B43"/>
          </p15:clr>
        </p15:guide>
        <p15:guide id="16" pos="3653">
          <p15:clr>
            <a:srgbClr val="F26B43"/>
          </p15:clr>
        </p15:guide>
        <p15:guide id="17" pos="55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mailto:wsp-support@digitales.nrw.de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E34-52EB-464B-993A-48560B10C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0874" y="1799134"/>
            <a:ext cx="8767763" cy="1629419"/>
          </a:xfrm>
        </p:spPr>
        <p:txBody>
          <a:bodyPr/>
          <a:lstStyle/>
          <a:p>
            <a:r>
              <a:rPr lang="de-DE" dirty="0"/>
              <a:t>Herzlich Willkommen zum Thema Verlinkungen in das WSP.NRW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16FFD-F7ED-1A4D-B351-DCC268109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Ziyi </a:t>
            </a:r>
            <a:r>
              <a:rPr lang="de-DE"/>
              <a:t>Lu – MWIKE</a:t>
            </a:r>
            <a:endParaRPr lang="de-DE" dirty="0"/>
          </a:p>
          <a:p>
            <a:r>
              <a:rPr lang="de-DE" dirty="0"/>
              <a:t>Alina Koppert – d-NRW AöR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pic>
        <p:nvPicPr>
          <p:cNvPr id="9" name="Picture Placeholder 8" descr="Fahne des Bundeslandes Nordrhein-Westfalen vor blauem Himmel">
            <a:extLst>
              <a:ext uri="{FF2B5EF4-FFF2-40B4-BE49-F238E27FC236}">
                <a16:creationId xmlns:a16="http://schemas.microsoft.com/office/drawing/2014/main" id="{1D031AEA-AD89-094A-9208-5FE7D8D9C07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5" r="205"/>
          <a:stretch/>
        </p:blipFill>
        <p:spPr>
          <a:xfrm>
            <a:off x="0" y="1044574"/>
            <a:ext cx="2835275" cy="582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7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Kennzahlen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2</a:t>
            </a:fld>
            <a:endParaRPr lang="de-DE" noProof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C02B7D-14FC-6244-B141-341398FFB62F}"/>
              </a:ext>
            </a:extLst>
          </p:cNvPr>
          <p:cNvSpPr txBox="1">
            <a:spLocks/>
          </p:cNvSpPr>
          <p:nvPr/>
        </p:nvSpPr>
        <p:spPr>
          <a:xfrm>
            <a:off x="4422370" y="2566008"/>
            <a:ext cx="6117043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000" lvl="1" indent="0">
              <a:buNone/>
            </a:pP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659958086"/>
              </p:ext>
            </p:extLst>
          </p:nvPr>
        </p:nvGraphicFramePr>
        <p:xfrm>
          <a:off x="2951921" y="1676425"/>
          <a:ext cx="7280980" cy="430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10.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707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Kennzahlen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3</a:t>
            </a:fld>
            <a:endParaRPr lang="de-DE" noProof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C02B7D-14FC-6244-B141-341398FFB62F}"/>
              </a:ext>
            </a:extLst>
          </p:cNvPr>
          <p:cNvSpPr txBox="1">
            <a:spLocks/>
          </p:cNvSpPr>
          <p:nvPr/>
        </p:nvSpPr>
        <p:spPr>
          <a:xfrm>
            <a:off x="4422370" y="2566008"/>
            <a:ext cx="6117043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000" lvl="1" indent="0">
              <a:buNone/>
            </a:pP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289750020"/>
              </p:ext>
            </p:extLst>
          </p:nvPr>
        </p:nvGraphicFramePr>
        <p:xfrm>
          <a:off x="2951921" y="1676425"/>
          <a:ext cx="7280980" cy="430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10.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932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BCCA-AE2B-BF45-8936-0EFD530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Kennzahlen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11B87-8E83-4B49-A337-2A12C7F1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4</a:t>
            </a:fld>
            <a:endParaRPr lang="de-DE" noProof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C02B7D-14FC-6244-B141-341398FFB62F}"/>
              </a:ext>
            </a:extLst>
          </p:cNvPr>
          <p:cNvSpPr txBox="1">
            <a:spLocks/>
          </p:cNvSpPr>
          <p:nvPr/>
        </p:nvSpPr>
        <p:spPr>
          <a:xfrm>
            <a:off x="4422370" y="2566008"/>
            <a:ext cx="6117043" cy="36125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2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1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10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0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9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3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80000"/>
              <a:buFont typeface="Wingdings" pitchFamily="2" charset="2"/>
              <a:buChar char="§"/>
              <a:tabLst/>
              <a:defRPr sz="1700" b="0" i="0" kern="1200" baseline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71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70000"/>
              <a:buFont typeface="Wingdings" pitchFamily="2" charset="2"/>
              <a:buChar char="§"/>
              <a:tabLst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198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6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5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700"/>
              </a:spcAft>
              <a:buClr>
                <a:schemeClr val="accent3"/>
              </a:buClr>
              <a:buSzPct val="50000"/>
              <a:buFont typeface="Wingdings" pitchFamily="2" charset="2"/>
              <a:buChar char="§"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0000" lvl="1" indent="0">
              <a:buNone/>
            </a:pPr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837225856"/>
              </p:ext>
            </p:extLst>
          </p:nvPr>
        </p:nvGraphicFramePr>
        <p:xfrm>
          <a:off x="2951921" y="1676425"/>
          <a:ext cx="7280980" cy="430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10.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24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FD71-EC15-C545-B4CA-6C3FCEBA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sollte auf das WSP.NRW verlinkt werden?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2B7D-14FC-6244-B141-341398FF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75" y="2550695"/>
            <a:ext cx="8170545" cy="3612517"/>
          </a:xfrm>
        </p:spPr>
        <p:txBody>
          <a:bodyPr/>
          <a:lstStyle/>
          <a:p>
            <a:r>
              <a:rPr lang="de-DE" sz="1800" dirty="0"/>
              <a:t>Zum Kontext der Seite passenden Form</a:t>
            </a:r>
          </a:p>
          <a:p>
            <a:pPr lvl="1"/>
            <a:r>
              <a:rPr lang="de-DE" sz="1800" dirty="0"/>
              <a:t>Auf </a:t>
            </a:r>
            <a:r>
              <a:rPr lang="de-DE" sz="1800" dirty="0" err="1"/>
              <a:t>LeiKa</a:t>
            </a:r>
            <a:r>
              <a:rPr lang="de-DE" sz="1800" dirty="0"/>
              <a:t> Ebene </a:t>
            </a:r>
          </a:p>
          <a:p>
            <a:pPr lvl="1"/>
            <a:r>
              <a:rPr lang="de-DE" sz="1800" dirty="0"/>
              <a:t>Auf Onlinedienst Ebene</a:t>
            </a:r>
          </a:p>
          <a:p>
            <a:pPr lvl="1"/>
            <a:r>
              <a:rPr lang="de-DE" sz="1800" dirty="0"/>
              <a:t>Auf das WSP.NRW allgemein</a:t>
            </a:r>
          </a:p>
          <a:p>
            <a:r>
              <a:rPr lang="de-DE" sz="1800" dirty="0"/>
              <a:t>Beispielsweise wird auf einer Unterseite zur Gewerbemeldung auf den Onlinedienst im WSP.NRW verlinkt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B6A21-E28E-2B48-BC37-DCD6361A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5</a:t>
            </a:fld>
            <a:endParaRPr lang="de-DE" noProof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7" name="Picture Placeholder 8" descr="Luftaufnahme des „Mannesmann-Hochhauses“ in Düsseldorf mit dem Rhein, den Rheinwiesen und der Oberkassler Brücke im Hintergrund">
            <a:extLst>
              <a:ext uri="{FF2B5EF4-FFF2-40B4-BE49-F238E27FC236}">
                <a16:creationId xmlns:a16="http://schemas.microsoft.com/office/drawing/2014/main" id="{D7A9AC96-2702-1042-88A8-0BC783461ECA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rcRect l="89" r="89"/>
          <a:stretch/>
        </p:blipFill>
        <p:spPr>
          <a:xfrm>
            <a:off x="1" y="1044573"/>
            <a:ext cx="2838450" cy="5813425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884867" y="6364960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10.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095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FD71-EC15-C545-B4CA-6C3FCEBA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76" y="1166204"/>
            <a:ext cx="8192134" cy="1189407"/>
          </a:xfrm>
        </p:spPr>
        <p:txBody>
          <a:bodyPr/>
          <a:lstStyle/>
          <a:p>
            <a:r>
              <a:rPr lang="de-DE" dirty="0"/>
              <a:t>Welche Schritte sind für eine sinnvolle Verlinkung notwendig?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931937"/>
              </p:ext>
            </p:extLst>
          </p:nvPr>
        </p:nvGraphicFramePr>
        <p:xfrm>
          <a:off x="460376" y="1479563"/>
          <a:ext cx="11731624" cy="518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B6A21-E28E-2B48-BC37-DCD6361A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6</a:t>
            </a:fld>
            <a:endParaRPr lang="de-DE" noProof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192926" y="6389808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10.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571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48A3-7B52-2645-9CD7-AB21BC96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1F87-AE38-C244-95A0-EB0F10118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Ansprechpartner:</a:t>
            </a:r>
          </a:p>
          <a:p>
            <a:pPr marL="0" indent="0">
              <a:buNone/>
            </a:pPr>
            <a:r>
              <a:rPr lang="de-DE" dirty="0"/>
              <a:t>d-NRW AöR</a:t>
            </a:r>
            <a:br>
              <a:rPr lang="de-DE" dirty="0"/>
            </a:br>
            <a:r>
              <a:rPr lang="de-DE" dirty="0"/>
              <a:t>E-Mail:	</a:t>
            </a:r>
            <a:r>
              <a:rPr lang="de-DE" dirty="0">
                <a:hlinkClick r:id="rId2"/>
              </a:rPr>
              <a:t>wsp-support@digitales.nrw.de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200" dirty="0">
                <a:solidFill>
                  <a:schemeClr val="tx2"/>
                </a:solidFill>
              </a:rPr>
              <a:t>Bildmaterial: panthermedia.net – </a:t>
            </a:r>
            <a:r>
              <a:rPr lang="de-DE" sz="1200" dirty="0" err="1">
                <a:solidFill>
                  <a:schemeClr val="tx2"/>
                </a:solidFill>
              </a:rPr>
              <a:t>Dmitriy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Shironosov</a:t>
            </a:r>
            <a:r>
              <a:rPr lang="de-DE" sz="1200" dirty="0">
                <a:solidFill>
                  <a:schemeClr val="tx2"/>
                </a:solidFill>
              </a:rPr>
              <a:t>, Jens </a:t>
            </a:r>
            <a:r>
              <a:rPr lang="de-DE" sz="1200" dirty="0" err="1">
                <a:solidFill>
                  <a:schemeClr val="tx2"/>
                </a:solidFill>
              </a:rPr>
              <a:t>Ickler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Sommai</a:t>
            </a:r>
            <a:r>
              <a:rPr lang="de-DE" sz="1200" dirty="0">
                <a:solidFill>
                  <a:schemeClr val="tx2"/>
                </a:solidFill>
              </a:rPr>
              <a:t> </a:t>
            </a:r>
            <a:r>
              <a:rPr lang="de-DE" sz="1200" dirty="0" err="1">
                <a:solidFill>
                  <a:schemeClr val="tx2"/>
                </a:solidFill>
              </a:rPr>
              <a:t>Larkiit</a:t>
            </a:r>
            <a:r>
              <a:rPr lang="de-DE" sz="1200" dirty="0">
                <a:solidFill>
                  <a:schemeClr val="tx2"/>
                </a:solidFill>
              </a:rPr>
              <a:t>, </a:t>
            </a:r>
            <a:r>
              <a:rPr lang="de-DE" sz="1200" dirty="0" err="1">
                <a:solidFill>
                  <a:schemeClr val="tx2"/>
                </a:solidFill>
              </a:rPr>
              <a:t>Razihusin</a:t>
            </a:r>
            <a:r>
              <a:rPr lang="de-DE" sz="1200" dirty="0">
                <a:solidFill>
                  <a:schemeClr val="tx2"/>
                </a:solidFill>
              </a:rPr>
              <a:t> sowie Land NRW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  <a:tabLst>
                <a:tab pos="798513" algn="l"/>
              </a:tabLst>
            </a:pPr>
            <a:endParaRPr lang="de-DE" dirty="0"/>
          </a:p>
          <a:p>
            <a:pPr marL="0" indent="0">
              <a:buNone/>
              <a:tabLst>
                <a:tab pos="798513" algn="l"/>
              </a:tabLst>
            </a:pP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3FD1E-9F2F-A44D-ABF6-6E8F41B7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1F3-FADA-DF43-977E-A09A0FDE6BED}" type="slidenum">
              <a:rPr lang="de-DE" noProof="0" smtClean="0"/>
              <a:t>7</a:t>
            </a:fld>
            <a:endParaRPr lang="de-DE" noProof="0"/>
          </a:p>
        </p:txBody>
      </p:sp>
      <p:pic>
        <p:nvPicPr>
          <p:cNvPr id="8" name="Picture Placeholder 7" descr="Mikrofon mit einer unscharfen Menschenmenge im Hintergrund (wahrscheinlich ein Hörsaal oder ein großer Raum)">
            <a:extLst>
              <a:ext uri="{FF2B5EF4-FFF2-40B4-BE49-F238E27FC236}">
                <a16:creationId xmlns:a16="http://schemas.microsoft.com/office/drawing/2014/main" id="{54E12EE7-D5CD-6E4A-A8DD-D508E14D06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89" r="89"/>
          <a:stretch/>
        </p:blipFill>
        <p:spPr>
          <a:xfrm>
            <a:off x="0" y="1044574"/>
            <a:ext cx="2838451" cy="5813425"/>
          </a:xfr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" y="148167"/>
            <a:ext cx="2671689" cy="794827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0040AA5-CEAB-3B4B-9492-EFB0DEB11D22}"/>
              </a:ext>
            </a:extLst>
          </p:cNvPr>
          <p:cNvSpPr txBox="1">
            <a:spLocks/>
          </p:cNvSpPr>
          <p:nvPr/>
        </p:nvSpPr>
        <p:spPr>
          <a:xfrm>
            <a:off x="2884867" y="6364960"/>
            <a:ext cx="2840036" cy="2304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DE"/>
            </a:defPPr>
            <a:lvl1pPr marL="0" algn="l" defTabSz="914400" rtl="0" eaLnBrk="1" latinLnBrk="0" hangingPunct="1">
              <a:defRPr sz="105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 </a:t>
            </a:r>
            <a:fld id="{4BF98952-80E5-2D4F-8718-9B8E6606D801}" type="datetime4">
              <a:rPr lang="de-DE" smtClean="0"/>
              <a:pPr/>
              <a:t>10. April 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729685"/>
      </p:ext>
    </p:extLst>
  </p:cSld>
  <p:clrMapOvr>
    <a:masterClrMapping/>
  </p:clrMapOvr>
</p:sld>
</file>

<file path=ppt/theme/theme1.xml><?xml version="1.0" encoding="utf-8"?>
<a:theme xmlns:a="http://schemas.openxmlformats.org/drawingml/2006/main" name="MWIDE Theme">
  <a:themeElements>
    <a:clrScheme name="NRW Farben">
      <a:dk1>
        <a:srgbClr val="FFFFFF"/>
      </a:dk1>
      <a:lt1>
        <a:srgbClr val="000000"/>
      </a:lt1>
      <a:dk2>
        <a:srgbClr val="ACACAC"/>
      </a:dk2>
      <a:lt2>
        <a:srgbClr val="009036"/>
      </a:lt2>
      <a:accent1>
        <a:srgbClr val="E2001A"/>
      </a:accent1>
      <a:accent2>
        <a:srgbClr val="003064"/>
      </a:accent2>
      <a:accent3>
        <a:srgbClr val="009EE0"/>
      </a:accent3>
      <a:accent4>
        <a:srgbClr val="B1C800"/>
      </a:accent4>
      <a:accent5>
        <a:srgbClr val="F29300"/>
      </a:accent5>
      <a:accent6>
        <a:srgbClr val="E75112"/>
      </a:accent6>
      <a:hlink>
        <a:srgbClr val="009EE0"/>
      </a:hlink>
      <a:folHlink>
        <a:srgbClr val="00306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</Words>
  <Application>Microsoft Office PowerPoint</Application>
  <PresentationFormat>Breitbild</PresentationFormat>
  <Paragraphs>54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MWIDE Theme</vt:lpstr>
      <vt:lpstr>Herzlich Willkommen zum Thema Verlinkungen in das WSP.NRW</vt:lpstr>
      <vt:lpstr>Kennzahlen</vt:lpstr>
      <vt:lpstr>Kennzahlen</vt:lpstr>
      <vt:lpstr>Kennzahlen</vt:lpstr>
      <vt:lpstr>Wie sollte auf das WSP.NRW verlinkt werden?</vt:lpstr>
      <vt:lpstr>Welche Schritte sind für eine sinnvolle Verlinkung notwendig?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Luther</dc:creator>
  <cp:lastModifiedBy>Koppert, Alina (d-NRW)</cp:lastModifiedBy>
  <cp:revision>92</cp:revision>
  <dcterms:created xsi:type="dcterms:W3CDTF">2022-03-11T11:44:23Z</dcterms:created>
  <dcterms:modified xsi:type="dcterms:W3CDTF">2024-04-10T07:21:14Z</dcterms:modified>
</cp:coreProperties>
</file>