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6" r:id="rId2"/>
    <p:sldId id="307" r:id="rId3"/>
    <p:sldId id="308" r:id="rId4"/>
    <p:sldId id="309" r:id="rId5"/>
    <p:sldId id="310" r:id="rId6"/>
    <p:sldId id="300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  <a:srgbClr val="BBFFB9"/>
    <a:srgbClr val="6C000D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2127" autoAdjust="0"/>
  </p:normalViewPr>
  <p:slideViewPr>
    <p:cSldViewPr snapToGrid="0" snapToObjects="1" showGuides="1">
      <p:cViewPr varScale="1">
        <p:scale>
          <a:sx n="64" d="100"/>
          <a:sy n="64" d="100"/>
        </p:scale>
        <p:origin x="56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32DA1-F5B2-4094-8902-0E0A9909DFF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A4B3CF8-6F06-4F2C-8A28-6CF02C162B57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D5658E02-83C9-4187-B05C-E6C439E46410}" type="parTrans" cxnId="{53831F8B-941C-4B6C-B23D-8F00B424392C}">
      <dgm:prSet/>
      <dgm:spPr/>
      <dgm:t>
        <a:bodyPr/>
        <a:lstStyle/>
        <a:p>
          <a:endParaRPr lang="de-DE"/>
        </a:p>
      </dgm:t>
    </dgm:pt>
    <dgm:pt modelId="{3E9B200F-098C-4011-AB1F-584658D96FB2}" type="sibTrans" cxnId="{53831F8B-941C-4B6C-B23D-8F00B424392C}">
      <dgm:prSet/>
      <dgm:spPr/>
      <dgm:t>
        <a:bodyPr/>
        <a:lstStyle/>
        <a:p>
          <a:endParaRPr lang="de-DE"/>
        </a:p>
      </dgm:t>
    </dgm:pt>
    <dgm:pt modelId="{27F8E0EB-56C3-4912-89E3-0B7FA5869778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CAED3830-7FEA-4E1C-AB21-FB9C746CDF77}" type="parTrans" cxnId="{5F3B8B37-2FCD-47B7-BE87-5151916350E5}">
      <dgm:prSet/>
      <dgm:spPr/>
      <dgm:t>
        <a:bodyPr/>
        <a:lstStyle/>
        <a:p>
          <a:endParaRPr lang="de-DE"/>
        </a:p>
      </dgm:t>
    </dgm:pt>
    <dgm:pt modelId="{2A75CC1D-E750-421D-B4E1-1A0A471C1694}" type="sibTrans" cxnId="{5F3B8B37-2FCD-47B7-BE87-5151916350E5}">
      <dgm:prSet/>
      <dgm:spPr/>
      <dgm:t>
        <a:bodyPr/>
        <a:lstStyle/>
        <a:p>
          <a:endParaRPr lang="de-DE"/>
        </a:p>
      </dgm:t>
    </dgm:pt>
    <dgm:pt modelId="{EC3EBE55-84D3-40F0-A2EF-251F72DC8B0D}">
      <dgm:prSet/>
      <dgm:spPr>
        <a:ln>
          <a:noFill/>
        </a:ln>
      </dgm:spPr>
      <dgm:t>
        <a:bodyPr/>
        <a:lstStyle/>
        <a:p>
          <a:br>
            <a:rPr lang="de-DE"/>
          </a:br>
          <a:endParaRPr lang="de-DE"/>
        </a:p>
      </dgm:t>
    </dgm:pt>
    <dgm:pt modelId="{F69DC05B-6E34-48C1-9588-837AA6C31F45}" type="parTrans" cxnId="{447076EC-6AF2-4062-92FA-A429B7F1A982}">
      <dgm:prSet/>
      <dgm:spPr/>
      <dgm:t>
        <a:bodyPr/>
        <a:lstStyle/>
        <a:p>
          <a:endParaRPr lang="de-DE"/>
        </a:p>
      </dgm:t>
    </dgm:pt>
    <dgm:pt modelId="{47D2987C-6242-461F-A1A3-FCBC53290542}" type="sibTrans" cxnId="{447076EC-6AF2-4062-92FA-A429B7F1A982}">
      <dgm:prSet/>
      <dgm:spPr/>
      <dgm:t>
        <a:bodyPr/>
        <a:lstStyle/>
        <a:p>
          <a:endParaRPr lang="de-DE"/>
        </a:p>
      </dgm:t>
    </dgm:pt>
    <dgm:pt modelId="{EE58C42E-70FE-4691-9C03-3E22CAB8E20B}" type="pres">
      <dgm:prSet presAssocID="{66A32DA1-F5B2-4094-8902-0E0A9909DFF8}" presName="CompostProcess" presStyleCnt="0">
        <dgm:presLayoutVars>
          <dgm:dir/>
          <dgm:resizeHandles val="exact"/>
        </dgm:presLayoutVars>
      </dgm:prSet>
      <dgm:spPr/>
    </dgm:pt>
    <dgm:pt modelId="{C9A6E9BE-473B-4C67-B568-7D75E8843AA2}" type="pres">
      <dgm:prSet presAssocID="{66A32DA1-F5B2-4094-8902-0E0A9909DFF8}" presName="arrow" presStyleLbl="bgShp" presStyleIdx="0" presStyleCnt="1"/>
      <dgm:spPr>
        <a:solidFill>
          <a:schemeClr val="bg2">
            <a:lumMod val="75000"/>
          </a:schemeClr>
        </a:solidFill>
      </dgm:spPr>
    </dgm:pt>
    <dgm:pt modelId="{9A903B57-0103-4420-A07C-FA69E08A77EA}" type="pres">
      <dgm:prSet presAssocID="{66A32DA1-F5B2-4094-8902-0E0A9909DFF8}" presName="linearProcess" presStyleCnt="0"/>
      <dgm:spPr/>
    </dgm:pt>
    <dgm:pt modelId="{967612BD-2B6A-4257-9734-12D112109FA8}" type="pres">
      <dgm:prSet presAssocID="{EA4B3CF8-6F06-4F2C-8A28-6CF02C162B57}" presName="textNode" presStyleLbl="node1" presStyleIdx="0" presStyleCnt="3">
        <dgm:presLayoutVars>
          <dgm:bulletEnabled val="1"/>
        </dgm:presLayoutVars>
      </dgm:prSet>
      <dgm:spPr/>
    </dgm:pt>
    <dgm:pt modelId="{2EE9CEB7-5A76-476E-A10E-8620F9E54013}" type="pres">
      <dgm:prSet presAssocID="{3E9B200F-098C-4011-AB1F-584658D96FB2}" presName="sibTrans" presStyleCnt="0"/>
      <dgm:spPr/>
    </dgm:pt>
    <dgm:pt modelId="{1D0D1C2F-4C8E-49DA-ABED-D6E9C36AECCE}" type="pres">
      <dgm:prSet presAssocID="{27F8E0EB-56C3-4912-89E3-0B7FA5869778}" presName="textNode" presStyleLbl="node1" presStyleIdx="1" presStyleCnt="3">
        <dgm:presLayoutVars>
          <dgm:bulletEnabled val="1"/>
        </dgm:presLayoutVars>
      </dgm:prSet>
      <dgm:spPr/>
    </dgm:pt>
    <dgm:pt modelId="{22A9AA14-A9A6-4637-B7BA-BB8835522C75}" type="pres">
      <dgm:prSet presAssocID="{2A75CC1D-E750-421D-B4E1-1A0A471C1694}" presName="sibTrans" presStyleCnt="0"/>
      <dgm:spPr/>
    </dgm:pt>
    <dgm:pt modelId="{9A85FEE0-B2DB-46F2-B392-FF9145526898}" type="pres">
      <dgm:prSet presAssocID="{EC3EBE55-84D3-40F0-A2EF-251F72DC8B0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C806C2E-E191-42A3-8584-B929B5B57A6E}" type="presOf" srcId="{EC3EBE55-84D3-40F0-A2EF-251F72DC8B0D}" destId="{9A85FEE0-B2DB-46F2-B392-FF9145526898}" srcOrd="0" destOrd="0" presId="urn:microsoft.com/office/officeart/2005/8/layout/hProcess9"/>
    <dgm:cxn modelId="{0297B134-06B3-4E3B-B4C5-833937BE6FCC}" type="presOf" srcId="{27F8E0EB-56C3-4912-89E3-0B7FA5869778}" destId="{1D0D1C2F-4C8E-49DA-ABED-D6E9C36AECCE}" srcOrd="0" destOrd="0" presId="urn:microsoft.com/office/officeart/2005/8/layout/hProcess9"/>
    <dgm:cxn modelId="{5F3B8B37-2FCD-47B7-BE87-5151916350E5}" srcId="{66A32DA1-F5B2-4094-8902-0E0A9909DFF8}" destId="{27F8E0EB-56C3-4912-89E3-0B7FA5869778}" srcOrd="1" destOrd="0" parTransId="{CAED3830-7FEA-4E1C-AB21-FB9C746CDF77}" sibTransId="{2A75CC1D-E750-421D-B4E1-1A0A471C1694}"/>
    <dgm:cxn modelId="{39CA2284-DA9F-4A0A-95FD-6796D25EF70D}" type="presOf" srcId="{EA4B3CF8-6F06-4F2C-8A28-6CF02C162B57}" destId="{967612BD-2B6A-4257-9734-12D112109FA8}" srcOrd="0" destOrd="0" presId="urn:microsoft.com/office/officeart/2005/8/layout/hProcess9"/>
    <dgm:cxn modelId="{53831F8B-941C-4B6C-B23D-8F00B424392C}" srcId="{66A32DA1-F5B2-4094-8902-0E0A9909DFF8}" destId="{EA4B3CF8-6F06-4F2C-8A28-6CF02C162B57}" srcOrd="0" destOrd="0" parTransId="{D5658E02-83C9-4187-B05C-E6C439E46410}" sibTransId="{3E9B200F-098C-4011-AB1F-584658D96FB2}"/>
    <dgm:cxn modelId="{A9E6B094-CB8D-4B8A-B431-F85E033DDFB4}" type="presOf" srcId="{66A32DA1-F5B2-4094-8902-0E0A9909DFF8}" destId="{EE58C42E-70FE-4691-9C03-3E22CAB8E20B}" srcOrd="0" destOrd="0" presId="urn:microsoft.com/office/officeart/2005/8/layout/hProcess9"/>
    <dgm:cxn modelId="{447076EC-6AF2-4062-92FA-A429B7F1A982}" srcId="{66A32DA1-F5B2-4094-8902-0E0A9909DFF8}" destId="{EC3EBE55-84D3-40F0-A2EF-251F72DC8B0D}" srcOrd="2" destOrd="0" parTransId="{F69DC05B-6E34-48C1-9588-837AA6C31F45}" sibTransId="{47D2987C-6242-461F-A1A3-FCBC53290542}"/>
    <dgm:cxn modelId="{7384822D-0A27-480D-9566-C9808A130763}" type="presParOf" srcId="{EE58C42E-70FE-4691-9C03-3E22CAB8E20B}" destId="{C9A6E9BE-473B-4C67-B568-7D75E8843AA2}" srcOrd="0" destOrd="0" presId="urn:microsoft.com/office/officeart/2005/8/layout/hProcess9"/>
    <dgm:cxn modelId="{5E36EF03-258A-4858-84DD-7D36108E4CDE}" type="presParOf" srcId="{EE58C42E-70FE-4691-9C03-3E22CAB8E20B}" destId="{9A903B57-0103-4420-A07C-FA69E08A77EA}" srcOrd="1" destOrd="0" presId="urn:microsoft.com/office/officeart/2005/8/layout/hProcess9"/>
    <dgm:cxn modelId="{F993336E-517D-4005-8EA6-DC4BAD05B9D6}" type="presParOf" srcId="{9A903B57-0103-4420-A07C-FA69E08A77EA}" destId="{967612BD-2B6A-4257-9734-12D112109FA8}" srcOrd="0" destOrd="0" presId="urn:microsoft.com/office/officeart/2005/8/layout/hProcess9"/>
    <dgm:cxn modelId="{91DD51E3-8632-415F-9D9C-1B0BC6341AC2}" type="presParOf" srcId="{9A903B57-0103-4420-A07C-FA69E08A77EA}" destId="{2EE9CEB7-5A76-476E-A10E-8620F9E54013}" srcOrd="1" destOrd="0" presId="urn:microsoft.com/office/officeart/2005/8/layout/hProcess9"/>
    <dgm:cxn modelId="{64F3E553-9457-46B2-8E90-D7CCEF7E2CB3}" type="presParOf" srcId="{9A903B57-0103-4420-A07C-FA69E08A77EA}" destId="{1D0D1C2F-4C8E-49DA-ABED-D6E9C36AECCE}" srcOrd="2" destOrd="0" presId="urn:microsoft.com/office/officeart/2005/8/layout/hProcess9"/>
    <dgm:cxn modelId="{B1D078AC-6915-4377-899D-3298BD4AA98C}" type="presParOf" srcId="{9A903B57-0103-4420-A07C-FA69E08A77EA}" destId="{22A9AA14-A9A6-4637-B7BA-BB8835522C75}" srcOrd="3" destOrd="0" presId="urn:microsoft.com/office/officeart/2005/8/layout/hProcess9"/>
    <dgm:cxn modelId="{3125A0A6-85C9-4A20-A9DD-6CD25DEFCA00}" type="presParOf" srcId="{9A903B57-0103-4420-A07C-FA69E08A77EA}" destId="{9A85FEE0-B2DB-46F2-B392-FF9145526898}" srcOrd="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6E9BE-473B-4C67-B568-7D75E8843AA2}">
      <dsp:nvSpPr>
        <dsp:cNvPr id="0" name=""/>
        <dsp:cNvSpPr/>
      </dsp:nvSpPr>
      <dsp:spPr>
        <a:xfrm>
          <a:off x="822959" y="0"/>
          <a:ext cx="9326880" cy="4518025"/>
        </a:xfrm>
        <a:prstGeom prst="rightArrow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612BD-2B6A-4257-9734-12D112109FA8}">
      <dsp:nvSpPr>
        <dsp:cNvPr id="0" name=""/>
        <dsp:cNvSpPr/>
      </dsp:nvSpPr>
      <dsp:spPr>
        <a:xfrm>
          <a:off x="0" y="1355407"/>
          <a:ext cx="329184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800" kern="1200"/>
        </a:p>
      </dsp:txBody>
      <dsp:txXfrm>
        <a:off x="88221" y="1443628"/>
        <a:ext cx="3115398" cy="1630768"/>
      </dsp:txXfrm>
    </dsp:sp>
    <dsp:sp modelId="{1D0D1C2F-4C8E-49DA-ABED-D6E9C36AECCE}">
      <dsp:nvSpPr>
        <dsp:cNvPr id="0" name=""/>
        <dsp:cNvSpPr/>
      </dsp:nvSpPr>
      <dsp:spPr>
        <a:xfrm>
          <a:off x="3840480" y="1355407"/>
          <a:ext cx="329184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800" kern="1200"/>
        </a:p>
      </dsp:txBody>
      <dsp:txXfrm>
        <a:off x="3928701" y="1443628"/>
        <a:ext cx="3115398" cy="1630768"/>
      </dsp:txXfrm>
    </dsp:sp>
    <dsp:sp modelId="{9A85FEE0-B2DB-46F2-B392-FF9145526898}">
      <dsp:nvSpPr>
        <dsp:cNvPr id="0" name=""/>
        <dsp:cNvSpPr/>
      </dsp:nvSpPr>
      <dsp:spPr>
        <a:xfrm>
          <a:off x="7680960" y="1355407"/>
          <a:ext cx="329184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4800" kern="1200"/>
          </a:br>
          <a:endParaRPr lang="de-DE" sz="4800" kern="1200"/>
        </a:p>
      </dsp:txBody>
      <dsp:txXfrm>
        <a:off x="7769181" y="1443628"/>
        <a:ext cx="3115398" cy="163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287B-C194-714D-818C-247F3D92F649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C06D-84CB-DD47-A785-5147C6018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51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67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64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3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37540"/>
            <a:ext cx="2835275" cy="58204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317D-E2B7-DF40-83A9-695417DE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Düsseldorf, </a:t>
            </a:r>
            <a:fld id="{56122D41-22AB-1247-AF04-C0A15D4B70A6}" type="datetime4">
              <a:rPr lang="de-DE" noProof="0" smtClean="0"/>
              <a:t>8. April 2024</a:t>
            </a:fld>
            <a:endParaRPr lang="de-DE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5275" cy="5820459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62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1" y="1044574"/>
            <a:ext cx="2835276" cy="58134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317D-E2B7-DF40-83A9-695417DE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Düsseldorf, </a:t>
            </a:r>
            <a:fld id="{59CDDC81-07ED-AC40-B406-D0F62DE1E81F}" type="datetime4">
              <a:rPr lang="de-DE" noProof="0" smtClean="0"/>
              <a:t>8. April 2024</a:t>
            </a:fld>
            <a:endParaRPr lang="de-DE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5276" cy="5813425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878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46067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Clr>
                <a:schemeClr val="accent4"/>
              </a:buClr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Clr>
                <a:schemeClr val="accent4"/>
              </a:buClr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Clr>
                <a:schemeClr val="accent4"/>
              </a:buClr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Clr>
                <a:schemeClr val="accent4"/>
              </a:buClr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Clr>
                <a:schemeClr val="accent4"/>
              </a:buClr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4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4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8952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19793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044574"/>
            <a:ext cx="283845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744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3071466" y="1044575"/>
            <a:ext cx="0" cy="5813425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06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000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000" y="2550695"/>
            <a:ext cx="5803200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580320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02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59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44574"/>
            <a:ext cx="876300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3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27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1pPr>
            <a:lvl2pPr marL="54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2pPr>
            <a:lvl3pPr marL="81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3pPr>
            <a:lvl4pPr marL="108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4pPr>
            <a:lvl5pPr marL="135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5pPr>
            <a:lvl6pPr marL="162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6pPr>
            <a:lvl7pPr marL="189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7pPr>
            <a:lvl8pPr marL="216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715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906178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1219200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677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845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4276812" y="1044575"/>
            <a:ext cx="0" cy="58134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325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325" y="2550695"/>
            <a:ext cx="5802312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51904"/>
            <a:ext cx="5802313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/>
              <a:t>Düsseldorf, </a:t>
            </a:r>
            <a:fld id="{4BF98952-80E5-2D4F-8718-9B8E6606D801}" type="datetime4">
              <a:rPr lang="de-DE" noProof="0" smtClean="0"/>
              <a:pPr/>
              <a:t>8. April 2024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8937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lang="en-GB" sz="24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lang="en-GB" sz="2400" b="1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1904"/>
            <a:ext cx="8763001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0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61B64-84D4-8E4F-984B-F935021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1051904"/>
            <a:ext cx="8767762" cy="11894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9987-CD12-2E48-A332-385A5CB9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5" y="2550695"/>
            <a:ext cx="8767762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31C1-FE11-AB43-AE40-DE0B73FE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561F3-FADA-DF43-977E-A09A0FDE6BE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9F336-9FC1-524A-92B3-0F95F26F85D3}"/>
              </a:ext>
            </a:extLst>
          </p:cNvPr>
          <p:cNvSpPr txBox="1"/>
          <p:nvPr userDrawn="1"/>
        </p:nvSpPr>
        <p:spPr>
          <a:xfrm>
            <a:off x="6156325" y="6395389"/>
            <a:ext cx="2838449" cy="2260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DE" sz="1050" b="0" i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WSP.NRW</a:t>
            </a:r>
            <a:r>
              <a:rPr lang="de-DE" sz="1050" b="0" i="0" baseline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Infoveranstaltung</a:t>
            </a:r>
            <a:endParaRPr lang="de-DE" sz="1050" b="0" i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Textliches Logo des Ministerium für Wirtschaft, Industrie, Klimaschutz und Energie des Landes Nordrhein-Westfalen sowie einem Wappen des Bundeslandes Nordrhein-Westfalen">
            <a:extLst>
              <a:ext uri="{FF2B5EF4-FFF2-40B4-BE49-F238E27FC236}">
                <a16:creationId xmlns:a16="http://schemas.microsoft.com/office/drawing/2014/main" id="{3E5EB9AA-8A64-3375-1DDF-55CFFDBC3407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8046760" y="330493"/>
            <a:ext cx="2627312" cy="51569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167" y="211776"/>
            <a:ext cx="961848" cy="66543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/>
              <a:t>Düsseldorf, </a:t>
            </a:r>
            <a:fld id="{4BF98952-80E5-2D4F-8718-9B8E6606D801}" type="datetime4">
              <a:rPr lang="de-DE" noProof="0" smtClean="0"/>
              <a:pPr/>
              <a:t>8. April 2024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877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2" r:id="rId2"/>
    <p:sldLayoutId id="2147483687" r:id="rId3"/>
    <p:sldLayoutId id="2147483689" r:id="rId4"/>
    <p:sldLayoutId id="2147483681" r:id="rId5"/>
    <p:sldLayoutId id="2147483650" r:id="rId6"/>
    <p:sldLayoutId id="2147483683" r:id="rId7"/>
    <p:sldLayoutId id="2147483677" r:id="rId8"/>
    <p:sldLayoutId id="2147483685" r:id="rId9"/>
    <p:sldLayoutId id="2147483668" r:id="rId10"/>
    <p:sldLayoutId id="2147483680" r:id="rId11"/>
    <p:sldLayoutId id="2147483674" r:id="rId12"/>
    <p:sldLayoutId id="2147483688" r:id="rId13"/>
    <p:sldLayoutId id="2147483690" r:id="rId14"/>
    <p:sldLayoutId id="2147483682" r:id="rId15"/>
    <p:sldLayoutId id="2147483661" r:id="rId16"/>
    <p:sldLayoutId id="2147483684" r:id="rId17"/>
    <p:sldLayoutId id="2147483678" r:id="rId18"/>
    <p:sldLayoutId id="2147483686" r:id="rId19"/>
    <p:sldLayoutId id="2147483669" r:id="rId20"/>
    <p:sldLayoutId id="2147483676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2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1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0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9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8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17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70000"/>
        <a:buFont typeface="Wingdings" pitchFamily="2" charset="2"/>
        <a:buChar char="§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6pPr>
      <a:lvl7pPr marL="19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6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7pPr>
      <a:lvl8pPr marL="22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5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9">
          <p15:clr>
            <a:srgbClr val="F26B43"/>
          </p15:clr>
        </p15:guide>
        <p15:guide id="2" pos="143">
          <p15:clr>
            <a:srgbClr val="F26B43"/>
          </p15:clr>
        </p15:guide>
        <p15:guide id="3" orient="horz" pos="4171">
          <p15:clr>
            <a:srgbClr val="F26B43"/>
          </p15:clr>
        </p15:guide>
        <p15:guide id="5" pos="2010">
          <p15:clr>
            <a:srgbClr val="F26B43"/>
          </p15:clr>
        </p15:guide>
        <p15:guide id="7" pos="3878">
          <p15:clr>
            <a:srgbClr val="F26B43"/>
          </p15:clr>
        </p15:guide>
        <p15:guide id="9" pos="5745">
          <p15:clr>
            <a:srgbClr val="F26B43"/>
          </p15:clr>
        </p15:guide>
        <p15:guide id="10" pos="7533">
          <p15:clr>
            <a:srgbClr val="F26B43"/>
          </p15:clr>
        </p15:guide>
        <p15:guide id="11" orient="horz" pos="658">
          <p15:clr>
            <a:srgbClr val="F26B43"/>
          </p15:clr>
        </p15:guide>
        <p15:guide id="12" orient="horz" pos="1412">
          <p15:clr>
            <a:srgbClr val="F26B43"/>
          </p15:clr>
        </p15:guide>
        <p15:guide id="13" orient="horz" pos="1602">
          <p15:clr>
            <a:srgbClr val="F26B43"/>
          </p15:clr>
        </p15:guide>
        <p15:guide id="14" orient="horz" pos="3885">
          <p15:clr>
            <a:srgbClr val="F26B43"/>
          </p15:clr>
        </p15:guide>
        <p15:guide id="15" pos="1786">
          <p15:clr>
            <a:srgbClr val="F26B43"/>
          </p15:clr>
        </p15:guide>
        <p15:guide id="16" pos="3653">
          <p15:clr>
            <a:srgbClr val="F26B43"/>
          </p15:clr>
        </p15:guide>
        <p15:guide id="17" pos="55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3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1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25.svg"/><Relationship Id="rId10" Type="http://schemas.openxmlformats.org/officeDocument/2006/relationships/image" Target="../media/image2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sv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.kiehl@digitales.nrw.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29.jpg"/><Relationship Id="rId4" Type="http://schemas.openxmlformats.org/officeDocument/2006/relationships/hyperlink" Target="mailto:tim.geyer@digitales.nrw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E34-52EB-464B-993A-48560B10C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4" y="1799134"/>
            <a:ext cx="8767763" cy="1629419"/>
          </a:xfrm>
        </p:spPr>
        <p:txBody>
          <a:bodyPr/>
          <a:lstStyle/>
          <a:p>
            <a:r>
              <a:rPr lang="de-DE" dirty="0"/>
              <a:t>Herzlich Willkommen zum Thema Empfangsclient</a:t>
            </a:r>
            <a:br>
              <a:rPr lang="de-DE" dirty="0"/>
            </a:br>
            <a:r>
              <a:rPr lang="de-DE" sz="2400" dirty="0"/>
              <a:t>für alle OZG-Online-Dienste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16FFD-F7ED-1A4D-B351-DCC268109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Marcel Kiehl – d-NRW AöR</a:t>
            </a:r>
          </a:p>
          <a:p>
            <a:r>
              <a:rPr lang="de-DE" dirty="0"/>
              <a:t>Tim Geyer – d-NRW AöR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pic>
        <p:nvPicPr>
          <p:cNvPr id="9" name="Picture Placeholder 8" descr="Fahne des Bundeslandes Nordrhein-Westfalen vor blauem Himmel">
            <a:extLst>
              <a:ext uri="{FF2B5EF4-FFF2-40B4-BE49-F238E27FC236}">
                <a16:creationId xmlns:a16="http://schemas.microsoft.com/office/drawing/2014/main" id="{1D031AEA-AD89-094A-9208-5FE7D8D9C07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5" r="205"/>
          <a:stretch/>
        </p:blipFill>
        <p:spPr>
          <a:xfrm>
            <a:off x="0" y="1044574"/>
            <a:ext cx="2835275" cy="582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Ausgangslage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2</a:t>
            </a:fld>
            <a:endParaRPr lang="de-DE" noProof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C02B7D-14FC-6244-B141-341398FFB62F}"/>
              </a:ext>
            </a:extLst>
          </p:cNvPr>
          <p:cNvSpPr txBox="1">
            <a:spLocks/>
          </p:cNvSpPr>
          <p:nvPr/>
        </p:nvSpPr>
        <p:spPr>
          <a:xfrm>
            <a:off x="4422370" y="2566008"/>
            <a:ext cx="6117043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000" lvl="1" indent="0">
              <a:buNone/>
            </a:pPr>
            <a:endParaRPr lang="de-DE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7EC688C-FC35-4356-ABA4-12B39F8FF9E0}"/>
              </a:ext>
            </a:extLst>
          </p:cNvPr>
          <p:cNvSpPr txBox="1">
            <a:spLocks/>
          </p:cNvSpPr>
          <p:nvPr/>
        </p:nvSpPr>
        <p:spPr>
          <a:xfrm>
            <a:off x="335669" y="2100607"/>
            <a:ext cx="3476570" cy="738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252000" tIns="0" rIns="252000" bIns="252000" numCol="1" rtlCol="0" anchor="b" anchorCtr="0" compatLnSpc="1">
            <a:prstTxWarp prst="textNoShape">
              <a:avLst/>
            </a:prstTxWarp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de-DE" sz="1800" b="1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de-DE" sz="1800" b="1" dirty="0"/>
              <a:t>Kernfrage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CAFC629-9DB9-436A-941B-643C410B9526}"/>
              </a:ext>
            </a:extLst>
          </p:cNvPr>
          <p:cNvSpPr txBox="1">
            <a:spLocks/>
          </p:cNvSpPr>
          <p:nvPr/>
        </p:nvSpPr>
        <p:spPr bwMode="gray">
          <a:xfrm>
            <a:off x="4226568" y="3354304"/>
            <a:ext cx="3476570" cy="159945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vert="horz" wrap="square" lIns="252000" tIns="0" rIns="252000" bIns="25200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T Lakes Condensed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T Lakes Condensed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T Lakes Condensed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T Lakes Condensed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>
                <a:solidFill>
                  <a:schemeClr val="tx1"/>
                </a:solidFill>
                <a:latin typeface="TT Lakes Condensed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de-DE" sz="1400" b="1" kern="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400" b="1" kern="0" dirty="0"/>
              <a:t>Online-Dienste ohne Fachverfahren</a:t>
            </a:r>
            <a:endParaRPr lang="en-US" sz="1400" b="1" kern="0" dirty="0"/>
          </a:p>
          <a:p>
            <a:pPr marL="277813" indent="-225425">
              <a:lnSpc>
                <a:spcPct val="90000"/>
              </a:lnSpc>
              <a:buFont typeface="Arial"/>
              <a:buChar char="•"/>
            </a:pPr>
            <a:r>
              <a:rPr lang="de-DE" sz="1400" kern="0" dirty="0"/>
              <a:t>Fachverfahren nicht vorhanden</a:t>
            </a:r>
            <a:endParaRPr lang="en-US" sz="1400" kern="0" dirty="0"/>
          </a:p>
          <a:p>
            <a:pPr marL="277813" indent="-225425">
              <a:lnSpc>
                <a:spcPct val="90000"/>
              </a:lnSpc>
              <a:buFont typeface="Arial"/>
              <a:buChar char="•"/>
            </a:pPr>
            <a:r>
              <a:rPr lang="de-DE" sz="1400" kern="0" dirty="0"/>
              <a:t>Behörde nutzt bestehendes Fachverfahren nicht</a:t>
            </a:r>
            <a:br>
              <a:rPr lang="de-DE" sz="1400" kern="0" dirty="0"/>
            </a:br>
            <a:r>
              <a:rPr lang="de-DE" sz="1000" kern="0" dirty="0"/>
              <a:t>(z. B. aus Kostengründen)</a:t>
            </a:r>
            <a:endParaRPr lang="en-US" sz="1000" kern="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B08234C-C549-4EEB-B149-BE292EDEEA2D}"/>
              </a:ext>
            </a:extLst>
          </p:cNvPr>
          <p:cNvSpPr txBox="1">
            <a:spLocks/>
          </p:cNvSpPr>
          <p:nvPr/>
        </p:nvSpPr>
        <p:spPr bwMode="gray">
          <a:xfrm>
            <a:off x="4226568" y="5191427"/>
            <a:ext cx="3476570" cy="11212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vert="horz" wrap="square" lIns="252000" tIns="0" rIns="252000" bIns="25200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T Lakes Condensed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T Lakes Condensed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T Lakes Condensed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T Lakes Condensed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>
                <a:solidFill>
                  <a:schemeClr val="tx1"/>
                </a:solidFill>
                <a:latin typeface="TT Lakes Condensed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de-DE" sz="1400" b="1" kern="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400" b="1" kern="0" dirty="0"/>
              <a:t>Fachverfahren vorhanden</a:t>
            </a:r>
            <a:endParaRPr lang="en-US" sz="1400" b="1" kern="0" dirty="0"/>
          </a:p>
          <a:p>
            <a:pPr marL="277200" indent="-226800">
              <a:lnSpc>
                <a:spcPct val="90000"/>
              </a:lnSpc>
              <a:buFont typeface="Arial"/>
              <a:buChar char="•"/>
            </a:pPr>
            <a:r>
              <a:rPr lang="de-DE" sz="1400" kern="0" dirty="0"/>
              <a:t>keine FIT-Connect-/OSCI-Anbindung</a:t>
            </a:r>
            <a:endParaRPr lang="en-US" sz="1400" kern="0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EA7BB3F-2936-4EDC-B95B-836A0BD2CF76}"/>
              </a:ext>
            </a:extLst>
          </p:cNvPr>
          <p:cNvSpPr txBox="1">
            <a:spLocks/>
          </p:cNvSpPr>
          <p:nvPr/>
        </p:nvSpPr>
        <p:spPr bwMode="gray">
          <a:xfrm>
            <a:off x="335669" y="4272365"/>
            <a:ext cx="3476570" cy="13696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vert="horz" wrap="square" lIns="252000" tIns="0" rIns="252000" bIns="25200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T Lakes Condensed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T Lakes Condensed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T Lakes Condensed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T Lakes Condensed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>
                <a:solidFill>
                  <a:schemeClr val="tx1"/>
                </a:solidFill>
                <a:latin typeface="TT Lakes Condensed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de-DE" sz="1400" kern="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400" kern="0" dirty="0"/>
              <a:t>Wie können </a:t>
            </a:r>
            <a:r>
              <a:rPr lang="de-DE" sz="1400" b="1" kern="0" dirty="0"/>
              <a:t>digitale Anträge aus OZG Online-Diensten</a:t>
            </a:r>
            <a:r>
              <a:rPr lang="de-DE" sz="1400" kern="0" dirty="0"/>
              <a:t> in Behörden angenommen werden?</a:t>
            </a:r>
            <a:endParaRPr lang="de-DE" sz="1200" kern="0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D42E37D8-15CC-4A70-BC74-E614E0D762B7}"/>
              </a:ext>
            </a:extLst>
          </p:cNvPr>
          <p:cNvSpPr txBox="1">
            <a:spLocks/>
          </p:cNvSpPr>
          <p:nvPr/>
        </p:nvSpPr>
        <p:spPr bwMode="gray">
          <a:xfrm>
            <a:off x="8020732" y="3472607"/>
            <a:ext cx="3476570" cy="13696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2000" tIns="0" rIns="252000" bIns="25200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T Lakes Condensed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T Lakes Condensed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T Lakes Condensed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T Lakes Condensed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>
                <a:solidFill>
                  <a:schemeClr val="tx1"/>
                </a:solidFill>
                <a:latin typeface="TT Lakes Condensed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de-DE" sz="1400" b="1" kern="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400" b="1" kern="0" dirty="0">
                <a:solidFill>
                  <a:schemeClr val="bg1"/>
                </a:solidFill>
              </a:rPr>
              <a:t>Antragsdaten lesbar machen</a:t>
            </a:r>
            <a:endParaRPr lang="en-US" sz="1400" b="1" kern="0" dirty="0">
              <a:solidFill>
                <a:schemeClr val="bg1"/>
              </a:solidFill>
            </a:endParaRP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0851794-684A-4B51-947E-2C7951A65577}"/>
              </a:ext>
            </a:extLst>
          </p:cNvPr>
          <p:cNvSpPr txBox="1">
            <a:spLocks/>
          </p:cNvSpPr>
          <p:nvPr/>
        </p:nvSpPr>
        <p:spPr bwMode="gray">
          <a:xfrm>
            <a:off x="8020732" y="5067271"/>
            <a:ext cx="3476570" cy="13696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2000" tIns="0" rIns="252000" bIns="25200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T Lakes Condensed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T Lakes Condensed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T Lakes Condensed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T Lakes Condensed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>
                <a:solidFill>
                  <a:schemeClr val="tx1"/>
                </a:solidFill>
                <a:latin typeface="TT Lakes Condensed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de-DE" sz="1400" b="1" kern="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400" b="1" kern="0" dirty="0">
                <a:solidFill>
                  <a:schemeClr val="bg1"/>
                </a:solidFill>
              </a:rPr>
              <a:t>Antragsdaten exportierbar machen</a:t>
            </a:r>
            <a:endParaRPr lang="en-US" sz="1400" b="1" kern="0" dirty="0">
              <a:solidFill>
                <a:schemeClr val="bg1"/>
              </a:solidFill>
            </a:endParaRPr>
          </a:p>
        </p:txBody>
      </p:sp>
      <p:cxnSp>
        <p:nvCxnSpPr>
          <p:cNvPr id="22" name="Gerade Verbindung 38">
            <a:extLst>
              <a:ext uri="{FF2B5EF4-FFF2-40B4-BE49-F238E27FC236}">
                <a16:creationId xmlns:a16="http://schemas.microsoft.com/office/drawing/2014/main" id="{78A1BC79-0FD1-403C-97B0-90E6C8F3E9C6}"/>
              </a:ext>
            </a:extLst>
          </p:cNvPr>
          <p:cNvCxnSpPr>
            <a:cxnSpLocks/>
            <a:stCxn id="15" idx="3"/>
            <a:endCxn id="20" idx="1"/>
          </p:cNvCxnSpPr>
          <p:nvPr/>
        </p:nvCxnSpPr>
        <p:spPr>
          <a:xfrm>
            <a:off x="7703138" y="4154030"/>
            <a:ext cx="317594" cy="33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41">
            <a:extLst>
              <a:ext uri="{FF2B5EF4-FFF2-40B4-BE49-F238E27FC236}">
                <a16:creationId xmlns:a16="http://schemas.microsoft.com/office/drawing/2014/main" id="{744F86B1-EAE7-4E83-8891-410E8E43F5C0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7703138" y="5752073"/>
            <a:ext cx="317594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krümmte Verbindung 34">
            <a:extLst>
              <a:ext uri="{FF2B5EF4-FFF2-40B4-BE49-F238E27FC236}">
                <a16:creationId xmlns:a16="http://schemas.microsoft.com/office/drawing/2014/main" id="{4348C4B7-6543-4C6E-86D3-BB5B8B6F8643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>
          <a:xfrm flipV="1">
            <a:off x="3812239" y="4154030"/>
            <a:ext cx="414329" cy="80313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36">
            <a:extLst>
              <a:ext uri="{FF2B5EF4-FFF2-40B4-BE49-F238E27FC236}">
                <a16:creationId xmlns:a16="http://schemas.microsoft.com/office/drawing/2014/main" id="{57E13E0E-1F5C-4649-8EB5-4D00BCC9D291}"/>
              </a:ext>
            </a:extLst>
          </p:cNvPr>
          <p:cNvCxnSpPr>
            <a:cxnSpLocks/>
            <a:stCxn id="19" idx="3"/>
            <a:endCxn id="17" idx="1"/>
          </p:cNvCxnSpPr>
          <p:nvPr/>
        </p:nvCxnSpPr>
        <p:spPr>
          <a:xfrm>
            <a:off x="3812239" y="4957168"/>
            <a:ext cx="414329" cy="7949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90BD4304-FDD0-434C-8D25-4A66E374F530}"/>
              </a:ext>
            </a:extLst>
          </p:cNvPr>
          <p:cNvSpPr txBox="1">
            <a:spLocks/>
          </p:cNvSpPr>
          <p:nvPr/>
        </p:nvSpPr>
        <p:spPr>
          <a:xfrm>
            <a:off x="4226568" y="2100607"/>
            <a:ext cx="3476570" cy="738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252000" tIns="0" rIns="252000" bIns="252000" numCol="1" rtlCol="0" anchor="b" anchorCtr="0" compatLnSpc="1">
            <a:prstTxWarp prst="textNoShape">
              <a:avLst/>
            </a:prstTxWarp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de-DE" sz="1800" b="1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de-DE" sz="1800" b="1" dirty="0"/>
              <a:t>Herausforderungen	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AB336746-56D8-46EB-A1F0-D306811B3852}"/>
              </a:ext>
            </a:extLst>
          </p:cNvPr>
          <p:cNvSpPr txBox="1">
            <a:spLocks/>
          </p:cNvSpPr>
          <p:nvPr/>
        </p:nvSpPr>
        <p:spPr>
          <a:xfrm>
            <a:off x="8020732" y="2096877"/>
            <a:ext cx="3476570" cy="738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252000" tIns="0" rIns="252000" bIns="252000" numCol="1" rtlCol="0" anchor="b" anchorCtr="0" compatLnSpc="1">
            <a:prstTxWarp prst="textNoShape">
              <a:avLst/>
            </a:prstTxWarp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de-DE" sz="1800" b="1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de-DE" sz="1800" b="1" dirty="0"/>
              <a:t>Ziele</a:t>
            </a:r>
          </a:p>
        </p:txBody>
      </p: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8147F67E-3B0F-4129-97A7-E6DBAD37E576}"/>
              </a:ext>
            </a:extLst>
          </p:cNvPr>
          <p:cNvGrpSpPr/>
          <p:nvPr/>
        </p:nvGrpSpPr>
        <p:grpSpPr>
          <a:xfrm>
            <a:off x="3109202" y="2133620"/>
            <a:ext cx="663222" cy="663222"/>
            <a:chOff x="3160888" y="1714499"/>
            <a:chExt cx="663222" cy="663222"/>
          </a:xfrm>
          <a:solidFill>
            <a:srgbClr val="FF0000"/>
          </a:solidFill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8F2A1225-C1AF-432D-8911-ABA0623A4683}"/>
                </a:ext>
              </a:extLst>
            </p:cNvPr>
            <p:cNvSpPr/>
            <p:nvPr/>
          </p:nvSpPr>
          <p:spPr>
            <a:xfrm>
              <a:off x="3160888" y="1714499"/>
              <a:ext cx="663222" cy="6632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2" name="Grafik 12" descr="Fragezeichen mit einfarbiger Füllung">
              <a:extLst>
                <a:ext uri="{FF2B5EF4-FFF2-40B4-BE49-F238E27FC236}">
                  <a16:creationId xmlns:a16="http://schemas.microsoft.com/office/drawing/2014/main" id="{BB1207D9-FFA4-446E-ACA4-AD0BD162B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18744" y="1772355"/>
              <a:ext cx="547513" cy="547513"/>
            </a:xfrm>
            <a:prstGeom prst="rect">
              <a:avLst/>
            </a:prstGeom>
          </p:spPr>
        </p:pic>
      </p:grpSp>
      <p:sp>
        <p:nvSpPr>
          <p:cNvPr id="53" name="Ellipse 52">
            <a:extLst>
              <a:ext uri="{FF2B5EF4-FFF2-40B4-BE49-F238E27FC236}">
                <a16:creationId xmlns:a16="http://schemas.microsoft.com/office/drawing/2014/main" id="{E62B9319-C828-4BD8-9A82-399F8AB1234A}"/>
              </a:ext>
            </a:extLst>
          </p:cNvPr>
          <p:cNvSpPr/>
          <p:nvPr/>
        </p:nvSpPr>
        <p:spPr>
          <a:xfrm>
            <a:off x="6996324" y="2124895"/>
            <a:ext cx="663222" cy="66322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074F194A-4116-4CDD-8A55-5977247F4251}"/>
              </a:ext>
            </a:extLst>
          </p:cNvPr>
          <p:cNvGrpSpPr/>
          <p:nvPr/>
        </p:nvGrpSpPr>
        <p:grpSpPr>
          <a:xfrm>
            <a:off x="10625003" y="2133620"/>
            <a:ext cx="663222" cy="663222"/>
            <a:chOff x="10705868" y="1714925"/>
            <a:chExt cx="663222" cy="663222"/>
          </a:xfrm>
          <a:solidFill>
            <a:srgbClr val="92D050"/>
          </a:solidFill>
        </p:grpSpPr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E8A12674-20D6-4DF7-86E4-16613175610E}"/>
                </a:ext>
              </a:extLst>
            </p:cNvPr>
            <p:cNvSpPr/>
            <p:nvPr/>
          </p:nvSpPr>
          <p:spPr>
            <a:xfrm>
              <a:off x="10705868" y="1714925"/>
              <a:ext cx="663222" cy="66322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6" name="Grafik 26" descr="Rennflagge mit einfarbiger Füllung">
              <a:extLst>
                <a:ext uri="{FF2B5EF4-FFF2-40B4-BE49-F238E27FC236}">
                  <a16:creationId xmlns:a16="http://schemas.microsoft.com/office/drawing/2014/main" id="{EEFAAB74-A80D-4898-B438-4E1A71EFB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761552" y="1772216"/>
              <a:ext cx="552262" cy="552262"/>
            </a:xfrm>
            <a:prstGeom prst="rect">
              <a:avLst/>
            </a:prstGeom>
          </p:spPr>
        </p:pic>
      </p:grpSp>
      <p:pic>
        <p:nvPicPr>
          <p:cNvPr id="57" name="Grafik 56" descr="Hürde mit einfarbiger Füllung">
            <a:extLst>
              <a:ext uri="{FF2B5EF4-FFF2-40B4-BE49-F238E27FC236}">
                <a16:creationId xmlns:a16="http://schemas.microsoft.com/office/drawing/2014/main" id="{E9E27D04-4BBE-4A74-825C-28AA4C9003E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6473" y="2224357"/>
            <a:ext cx="462924" cy="46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7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Lösung: Empfangsclient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3</a:t>
            </a:fld>
            <a:endParaRPr lang="de-DE" noProof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8F8BCA4-C4BE-491B-A8A8-AA3FE957D864}"/>
              </a:ext>
            </a:extLst>
          </p:cNvPr>
          <p:cNvGrpSpPr/>
          <p:nvPr/>
        </p:nvGrpSpPr>
        <p:grpSpPr>
          <a:xfrm>
            <a:off x="10087970" y="3273558"/>
            <a:ext cx="1276423" cy="2915453"/>
            <a:chOff x="8636237" y="2085621"/>
            <a:chExt cx="1276423" cy="2915453"/>
          </a:xfrm>
          <a:solidFill>
            <a:srgbClr val="E2001A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57A82D-2CD9-4D57-AAB0-BDEC5C36D69D}"/>
                </a:ext>
              </a:extLst>
            </p:cNvPr>
            <p:cNvSpPr/>
            <p:nvPr/>
          </p:nvSpPr>
          <p:spPr>
            <a:xfrm rot="2682695">
              <a:off x="8823717" y="4110454"/>
              <a:ext cx="869648" cy="8906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6F948650-233E-44F4-8610-151973644B47}"/>
                </a:ext>
              </a:extLst>
            </p:cNvPr>
            <p:cNvGrpSpPr/>
            <p:nvPr/>
          </p:nvGrpSpPr>
          <p:grpSpPr>
            <a:xfrm>
              <a:off x="8636237" y="2085621"/>
              <a:ext cx="1276423" cy="871760"/>
              <a:chOff x="9894957" y="2562002"/>
              <a:chExt cx="1276423" cy="871760"/>
            </a:xfrm>
            <a:grpFill/>
          </p:grpSpPr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E3038E91-CA44-40A0-A74F-E0101E4F7EDB}"/>
                  </a:ext>
                </a:extLst>
              </p:cNvPr>
              <p:cNvSpPr/>
              <p:nvPr/>
            </p:nvSpPr>
            <p:spPr>
              <a:xfrm rot="2702287">
                <a:off x="10097289" y="2566478"/>
                <a:ext cx="871760" cy="86280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9234EC3A-2A4D-4464-BA42-024D7751EEF1}"/>
                  </a:ext>
                </a:extLst>
              </p:cNvPr>
              <p:cNvSpPr txBox="1"/>
              <p:nvPr/>
            </p:nvSpPr>
            <p:spPr>
              <a:xfrm>
                <a:off x="9894957" y="2702985"/>
                <a:ext cx="1276423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1400" dirty="0">
                    <a:solidFill>
                      <a:sysClr val="windowText" lastClr="000000"/>
                    </a:solidFill>
                  </a:rPr>
                  <a:t>Fach-</a:t>
                </a:r>
              </a:p>
              <a:p>
                <a:pPr algn="ctr"/>
                <a:r>
                  <a:rPr lang="de-DE" sz="1400" dirty="0">
                    <a:solidFill>
                      <a:sysClr val="windowText" lastClr="000000"/>
                    </a:solidFill>
                  </a:rPr>
                  <a:t>verfahren</a:t>
                </a:r>
              </a:p>
            </p:txBody>
          </p:sp>
        </p:grpSp>
      </p:grpSp>
      <p:pic>
        <p:nvPicPr>
          <p:cNvPr id="31" name="Grafik 30" descr="Briefkasten mit einfarbiger Füllung">
            <a:extLst>
              <a:ext uri="{FF2B5EF4-FFF2-40B4-BE49-F238E27FC236}">
                <a16:creationId xmlns:a16="http://schemas.microsoft.com/office/drawing/2014/main" id="{5E94AE0F-694B-4FD9-A9FD-427E3C71B85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1776" y="5274773"/>
            <a:ext cx="542743" cy="54661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6E663910-C6F6-4CC6-B129-DDE4EABE1BCB}"/>
              </a:ext>
            </a:extLst>
          </p:cNvPr>
          <p:cNvSpPr txBox="1"/>
          <p:nvPr/>
        </p:nvSpPr>
        <p:spPr>
          <a:xfrm>
            <a:off x="10112922" y="5821388"/>
            <a:ext cx="127642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solidFill>
                  <a:sysClr val="windowText" lastClr="000000"/>
                </a:solidFill>
              </a:rPr>
              <a:t>EC</a:t>
            </a:r>
          </a:p>
        </p:txBody>
      </p:sp>
      <p:cxnSp>
        <p:nvCxnSpPr>
          <p:cNvPr id="33" name="Gekrümmte Verbindung 11">
            <a:extLst>
              <a:ext uri="{FF2B5EF4-FFF2-40B4-BE49-F238E27FC236}">
                <a16:creationId xmlns:a16="http://schemas.microsoft.com/office/drawing/2014/main" id="{3368662D-1EFB-4C9E-AFC2-A1BAFA2005C3}"/>
              </a:ext>
            </a:extLst>
          </p:cNvPr>
          <p:cNvCxnSpPr>
            <a:cxnSpLocks/>
          </p:cNvCxnSpPr>
          <p:nvPr/>
        </p:nvCxnSpPr>
        <p:spPr>
          <a:xfrm>
            <a:off x="8097430" y="4700255"/>
            <a:ext cx="1889990" cy="1046478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5F5E7D57-B8D5-4696-BCC7-1B9B56EF8D00}"/>
              </a:ext>
            </a:extLst>
          </p:cNvPr>
          <p:cNvGrpSpPr/>
          <p:nvPr/>
        </p:nvGrpSpPr>
        <p:grpSpPr>
          <a:xfrm>
            <a:off x="4218116" y="3622822"/>
            <a:ext cx="2110886" cy="2110888"/>
            <a:chOff x="8734905" y="2124907"/>
            <a:chExt cx="2606538" cy="260654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C82DE094-8D10-4892-BD31-2E8BB785C086}"/>
                </a:ext>
              </a:extLst>
            </p:cNvPr>
            <p:cNvSpPr/>
            <p:nvPr/>
          </p:nvSpPr>
          <p:spPr>
            <a:xfrm>
              <a:off x="8735043" y="2888108"/>
              <a:ext cx="2606400" cy="10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9163044D-2363-4086-8C3A-E2ED75DC634C}"/>
                </a:ext>
              </a:extLst>
            </p:cNvPr>
            <p:cNvSpPr/>
            <p:nvPr/>
          </p:nvSpPr>
          <p:spPr>
            <a:xfrm rot="5400000">
              <a:off x="8734905" y="2888248"/>
              <a:ext cx="2606400" cy="10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5B804E5A-EC9F-4011-919E-D514120CDF2D}"/>
                </a:ext>
              </a:extLst>
            </p:cNvPr>
            <p:cNvSpPr/>
            <p:nvPr/>
          </p:nvSpPr>
          <p:spPr>
            <a:xfrm rot="8100000">
              <a:off x="8734905" y="2888108"/>
              <a:ext cx="2606400" cy="10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9AC1B422-BB0A-4B2B-B653-62B3FD27C7F6}"/>
                </a:ext>
              </a:extLst>
            </p:cNvPr>
            <p:cNvSpPr/>
            <p:nvPr/>
          </p:nvSpPr>
          <p:spPr>
            <a:xfrm rot="2700000">
              <a:off x="8734905" y="2888107"/>
              <a:ext cx="2606400" cy="10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FAC453CB-BB8B-488C-81A8-C770B66E0C44}"/>
                </a:ext>
              </a:extLst>
            </p:cNvPr>
            <p:cNvSpPr txBox="1"/>
            <p:nvPr/>
          </p:nvSpPr>
          <p:spPr>
            <a:xfrm>
              <a:off x="8817599" y="3518222"/>
              <a:ext cx="2431550" cy="79809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Standardisierter Datensatz</a:t>
              </a:r>
            </a:p>
          </p:txBody>
        </p:sp>
      </p:grpSp>
      <p:pic>
        <p:nvPicPr>
          <p:cNvPr id="42" name="Grafik 41" descr="Warenbestand Silhouette">
            <a:extLst>
              <a:ext uri="{FF2B5EF4-FFF2-40B4-BE49-F238E27FC236}">
                <a16:creationId xmlns:a16="http://schemas.microsoft.com/office/drawing/2014/main" id="{662B6668-3315-4702-871C-406B80C30F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0597" y="3847218"/>
            <a:ext cx="874630" cy="874630"/>
          </a:xfrm>
          <a:prstGeom prst="rect">
            <a:avLst/>
          </a:prstGeom>
        </p:spPr>
      </p:pic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D7C71BC6-EF16-433C-9C30-D1F449EF63C8}"/>
              </a:ext>
            </a:extLst>
          </p:cNvPr>
          <p:cNvGrpSpPr/>
          <p:nvPr/>
        </p:nvGrpSpPr>
        <p:grpSpPr>
          <a:xfrm>
            <a:off x="6847694" y="4245210"/>
            <a:ext cx="1276423" cy="879339"/>
            <a:chOff x="8593211" y="4931163"/>
            <a:chExt cx="1276423" cy="879339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49CF85E0-17BF-4559-843D-6B9D0BC9E858}"/>
                </a:ext>
              </a:extLst>
            </p:cNvPr>
            <p:cNvSpPr/>
            <p:nvPr/>
          </p:nvSpPr>
          <p:spPr>
            <a:xfrm rot="2702287">
              <a:off x="8786041" y="4943218"/>
              <a:ext cx="871760" cy="86280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DEF01567-A5B0-43EF-B981-ACBB736A6BA3}"/>
                </a:ext>
              </a:extLst>
            </p:cNvPr>
            <p:cNvSpPr txBox="1"/>
            <p:nvPr/>
          </p:nvSpPr>
          <p:spPr>
            <a:xfrm>
              <a:off x="8593211" y="4931163"/>
              <a:ext cx="1276423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400" dirty="0"/>
                <a:t>FIT-</a:t>
              </a:r>
            </a:p>
            <a:p>
              <a:pPr algn="ctr"/>
              <a:r>
                <a:rPr lang="de-DE" sz="1400" dirty="0"/>
                <a:t>Connect</a:t>
              </a:r>
            </a:p>
            <a:p>
              <a:pPr algn="ctr"/>
              <a:r>
                <a:rPr lang="de-DE" sz="1400" dirty="0"/>
                <a:t>/ OSCI</a:t>
              </a:r>
            </a:p>
          </p:txBody>
        </p:sp>
      </p:grpSp>
      <p:pic>
        <p:nvPicPr>
          <p:cNvPr id="46" name="Grafik 45" descr="Monitor Silhouette">
            <a:extLst>
              <a:ext uri="{FF2B5EF4-FFF2-40B4-BE49-F238E27FC236}">
                <a16:creationId xmlns:a16="http://schemas.microsoft.com/office/drawing/2014/main" id="{F8E864C0-6F76-4F8A-9E49-FE85D13B5FF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4319" y="4632980"/>
            <a:ext cx="432000" cy="432000"/>
          </a:xfrm>
          <a:prstGeom prst="rect">
            <a:avLst/>
          </a:prstGeom>
        </p:spPr>
      </p:pic>
      <p:pic>
        <p:nvPicPr>
          <p:cNvPr id="47" name="Grafik 46" descr="Monitor Silhouette">
            <a:extLst>
              <a:ext uri="{FF2B5EF4-FFF2-40B4-BE49-F238E27FC236}">
                <a16:creationId xmlns:a16="http://schemas.microsoft.com/office/drawing/2014/main" id="{3194A6E2-13AE-48B5-B569-417BAA47161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606" y="4841741"/>
            <a:ext cx="432000" cy="432000"/>
          </a:xfrm>
          <a:prstGeom prst="rect">
            <a:avLst/>
          </a:prstGeom>
        </p:spPr>
      </p:pic>
      <p:pic>
        <p:nvPicPr>
          <p:cNvPr id="48" name="Grafik 47" descr="Monitor Silhouette">
            <a:extLst>
              <a:ext uri="{FF2B5EF4-FFF2-40B4-BE49-F238E27FC236}">
                <a16:creationId xmlns:a16="http://schemas.microsoft.com/office/drawing/2014/main" id="{3B4512AD-E7DA-40D0-A365-C9A34160CAB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4893" y="5055613"/>
            <a:ext cx="432000" cy="432000"/>
          </a:xfrm>
          <a:prstGeom prst="rect">
            <a:avLst/>
          </a:prstGeom>
        </p:spPr>
      </p:pic>
      <p:pic>
        <p:nvPicPr>
          <p:cNvPr id="49" name="Grafik 48" descr="Monitor Silhouette">
            <a:extLst>
              <a:ext uri="{FF2B5EF4-FFF2-40B4-BE49-F238E27FC236}">
                <a16:creationId xmlns:a16="http://schemas.microsoft.com/office/drawing/2014/main" id="{C3492147-DDC4-47E5-87EB-287592060A7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78897" y="5261747"/>
            <a:ext cx="432000" cy="432000"/>
          </a:xfrm>
          <a:prstGeom prst="rect">
            <a:avLst/>
          </a:prstGeom>
        </p:spPr>
      </p:pic>
      <p:pic>
        <p:nvPicPr>
          <p:cNvPr id="58" name="Grafik 57" descr="Monitor Silhouette">
            <a:extLst>
              <a:ext uri="{FF2B5EF4-FFF2-40B4-BE49-F238E27FC236}">
                <a16:creationId xmlns:a16="http://schemas.microsoft.com/office/drawing/2014/main" id="{C419C2BE-150F-4A9B-B122-4107EA275F6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46700" y="5469347"/>
            <a:ext cx="432000" cy="432000"/>
          </a:xfrm>
          <a:prstGeom prst="rect">
            <a:avLst/>
          </a:prstGeom>
        </p:spPr>
      </p:pic>
      <p:pic>
        <p:nvPicPr>
          <p:cNvPr id="59" name="Grafik 58" descr="Monitor Silhouette">
            <a:extLst>
              <a:ext uri="{FF2B5EF4-FFF2-40B4-BE49-F238E27FC236}">
                <a16:creationId xmlns:a16="http://schemas.microsoft.com/office/drawing/2014/main" id="{0C35CF6F-656B-4F58-981F-F1DAAB1AF50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13507" y="5673441"/>
            <a:ext cx="432000" cy="432000"/>
          </a:xfrm>
          <a:prstGeom prst="rect">
            <a:avLst/>
          </a:prstGeom>
        </p:spPr>
      </p:pic>
      <p:pic>
        <p:nvPicPr>
          <p:cNvPr id="60" name="Grafik 59" descr="Monitor Silhouette">
            <a:extLst>
              <a:ext uri="{FF2B5EF4-FFF2-40B4-BE49-F238E27FC236}">
                <a16:creationId xmlns:a16="http://schemas.microsoft.com/office/drawing/2014/main" id="{D119E357-9BB7-43B8-BC42-F82AEA2829F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76125" y="5891920"/>
            <a:ext cx="432000" cy="432000"/>
          </a:xfrm>
          <a:prstGeom prst="rect">
            <a:avLst/>
          </a:prstGeom>
        </p:spPr>
      </p:pic>
      <p:pic>
        <p:nvPicPr>
          <p:cNvPr id="61" name="Grafik 60" descr="Monitor Silhouette">
            <a:extLst>
              <a:ext uri="{FF2B5EF4-FFF2-40B4-BE49-F238E27FC236}">
                <a16:creationId xmlns:a16="http://schemas.microsoft.com/office/drawing/2014/main" id="{55BBBAB4-14DC-4AD8-9A90-4067E12BCE6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126" y="4425000"/>
            <a:ext cx="432000" cy="432000"/>
          </a:xfrm>
          <a:prstGeom prst="rect">
            <a:avLst/>
          </a:prstGeom>
        </p:spPr>
      </p:pic>
      <p:pic>
        <p:nvPicPr>
          <p:cNvPr id="62" name="Grafik 61" descr="Ein Bild, das Schrift, Grafiken, Symbol, Logo enthält.&#10;&#10;Beschreibung automatisch generiert.">
            <a:extLst>
              <a:ext uri="{FF2B5EF4-FFF2-40B4-BE49-F238E27FC236}">
                <a16:creationId xmlns:a16="http://schemas.microsoft.com/office/drawing/2014/main" id="{9C9BE506-17C7-4071-AB26-B9D58A7CB0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18" y="2925321"/>
            <a:ext cx="1800000" cy="546154"/>
          </a:xfrm>
          <a:prstGeom prst="rect">
            <a:avLst/>
          </a:prstGeom>
        </p:spPr>
      </p:pic>
      <p:pic>
        <p:nvPicPr>
          <p:cNvPr id="63" name="Grafik 25" descr="Ein Bild, das Text enthält.&#10;&#10;Beschreibung automatisch generiert.">
            <a:extLst>
              <a:ext uri="{FF2B5EF4-FFF2-40B4-BE49-F238E27FC236}">
                <a16:creationId xmlns:a16="http://schemas.microsoft.com/office/drawing/2014/main" id="{0389BD6D-5E09-4CA6-AC06-094269913D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9018" y="2227405"/>
            <a:ext cx="1800000" cy="534000"/>
          </a:xfrm>
          <a:prstGeom prst="rect">
            <a:avLst/>
          </a:prstGeom>
        </p:spPr>
      </p:pic>
      <p:cxnSp>
        <p:nvCxnSpPr>
          <p:cNvPr id="64" name="Gekrümmte Verbindung 30">
            <a:extLst>
              <a:ext uri="{FF2B5EF4-FFF2-40B4-BE49-F238E27FC236}">
                <a16:creationId xmlns:a16="http://schemas.microsoft.com/office/drawing/2014/main" id="{846D22B4-D53B-40C8-90AC-F5C425DFA0CE}"/>
              </a:ext>
            </a:extLst>
          </p:cNvPr>
          <p:cNvCxnSpPr>
            <a:cxnSpLocks/>
            <a:stCxn id="63" idx="3"/>
          </p:cNvCxnSpPr>
          <p:nvPr/>
        </p:nvCxnSpPr>
        <p:spPr>
          <a:xfrm>
            <a:off x="2429018" y="2494405"/>
            <a:ext cx="1789210" cy="2183804"/>
          </a:xfrm>
          <a:prstGeom prst="curvedConnector3">
            <a:avLst>
              <a:gd name="adj1" fmla="val 58888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ümmte Verbindung 10">
            <a:extLst>
              <a:ext uri="{FF2B5EF4-FFF2-40B4-BE49-F238E27FC236}">
                <a16:creationId xmlns:a16="http://schemas.microsoft.com/office/drawing/2014/main" id="{F9A7BAD3-0775-474E-98B7-8C62BC20424A}"/>
              </a:ext>
            </a:extLst>
          </p:cNvPr>
          <p:cNvCxnSpPr>
            <a:cxnSpLocks/>
          </p:cNvCxnSpPr>
          <p:nvPr/>
        </p:nvCxnSpPr>
        <p:spPr>
          <a:xfrm flipV="1">
            <a:off x="8062977" y="3699080"/>
            <a:ext cx="1924443" cy="1001175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krümmte Verbindung 11">
            <a:extLst>
              <a:ext uri="{FF2B5EF4-FFF2-40B4-BE49-F238E27FC236}">
                <a16:creationId xmlns:a16="http://schemas.microsoft.com/office/drawing/2014/main" id="{DA7BCF36-46E5-47B4-ACF8-13950B5FE2CE}"/>
              </a:ext>
            </a:extLst>
          </p:cNvPr>
          <p:cNvCxnSpPr>
            <a:cxnSpLocks/>
          </p:cNvCxnSpPr>
          <p:nvPr/>
        </p:nvCxnSpPr>
        <p:spPr>
          <a:xfrm>
            <a:off x="6320037" y="4687168"/>
            <a:ext cx="570473" cy="447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krümmte Verbindung 30">
            <a:extLst>
              <a:ext uri="{FF2B5EF4-FFF2-40B4-BE49-F238E27FC236}">
                <a16:creationId xmlns:a16="http://schemas.microsoft.com/office/drawing/2014/main" id="{B1D3B70D-C8E5-448F-A159-9A2C659AEBDC}"/>
              </a:ext>
            </a:extLst>
          </p:cNvPr>
          <p:cNvCxnSpPr>
            <a:cxnSpLocks/>
            <a:stCxn id="62" idx="3"/>
          </p:cNvCxnSpPr>
          <p:nvPr/>
        </p:nvCxnSpPr>
        <p:spPr>
          <a:xfrm>
            <a:off x="2429018" y="3198398"/>
            <a:ext cx="1789210" cy="1479811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krümmte Verbindung 12">
            <a:extLst>
              <a:ext uri="{FF2B5EF4-FFF2-40B4-BE49-F238E27FC236}">
                <a16:creationId xmlns:a16="http://schemas.microsoft.com/office/drawing/2014/main" id="{EE1B4C05-4E92-4CFB-826C-B5A0EFFFA535}"/>
              </a:ext>
            </a:extLst>
          </p:cNvPr>
          <p:cNvCxnSpPr>
            <a:cxnSpLocks/>
          </p:cNvCxnSpPr>
          <p:nvPr/>
        </p:nvCxnSpPr>
        <p:spPr>
          <a:xfrm flipV="1">
            <a:off x="3108125" y="4671020"/>
            <a:ext cx="1110103" cy="1444088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krümmte Verbindung 13">
            <a:extLst>
              <a:ext uri="{FF2B5EF4-FFF2-40B4-BE49-F238E27FC236}">
                <a16:creationId xmlns:a16="http://schemas.microsoft.com/office/drawing/2014/main" id="{946108CA-CC8F-4C66-BE2B-1DE10E0BC322}"/>
              </a:ext>
            </a:extLst>
          </p:cNvPr>
          <p:cNvCxnSpPr>
            <a:cxnSpLocks/>
          </p:cNvCxnSpPr>
          <p:nvPr/>
        </p:nvCxnSpPr>
        <p:spPr>
          <a:xfrm flipV="1">
            <a:off x="2745507" y="4674614"/>
            <a:ext cx="1472721" cy="1218421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krümmte Verbindung 20">
            <a:extLst>
              <a:ext uri="{FF2B5EF4-FFF2-40B4-BE49-F238E27FC236}">
                <a16:creationId xmlns:a16="http://schemas.microsoft.com/office/drawing/2014/main" id="{C2FDFC6E-D62E-412C-BD38-B585BB1E80CC}"/>
              </a:ext>
            </a:extLst>
          </p:cNvPr>
          <p:cNvCxnSpPr>
            <a:cxnSpLocks/>
          </p:cNvCxnSpPr>
          <p:nvPr/>
        </p:nvCxnSpPr>
        <p:spPr>
          <a:xfrm flipV="1">
            <a:off x="2378700" y="4676385"/>
            <a:ext cx="1840253" cy="1008962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krümmte Verbindung 22">
            <a:extLst>
              <a:ext uri="{FF2B5EF4-FFF2-40B4-BE49-F238E27FC236}">
                <a16:creationId xmlns:a16="http://schemas.microsoft.com/office/drawing/2014/main" id="{F1BE9847-CEF3-4192-8964-A6E1352388C7}"/>
              </a:ext>
            </a:extLst>
          </p:cNvPr>
          <p:cNvCxnSpPr>
            <a:cxnSpLocks/>
          </p:cNvCxnSpPr>
          <p:nvPr/>
        </p:nvCxnSpPr>
        <p:spPr>
          <a:xfrm flipV="1">
            <a:off x="2010897" y="4678208"/>
            <a:ext cx="2207331" cy="803133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krümmte Verbindung 25">
            <a:extLst>
              <a:ext uri="{FF2B5EF4-FFF2-40B4-BE49-F238E27FC236}">
                <a16:creationId xmlns:a16="http://schemas.microsoft.com/office/drawing/2014/main" id="{B07CC55A-AA8D-4DB4-814D-1900C5B3AC56}"/>
              </a:ext>
            </a:extLst>
          </p:cNvPr>
          <p:cNvCxnSpPr>
            <a:cxnSpLocks/>
          </p:cNvCxnSpPr>
          <p:nvPr/>
        </p:nvCxnSpPr>
        <p:spPr>
          <a:xfrm flipV="1">
            <a:off x="1636893" y="4678208"/>
            <a:ext cx="2577741" cy="596999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krümmte Verbindung 26">
            <a:extLst>
              <a:ext uri="{FF2B5EF4-FFF2-40B4-BE49-F238E27FC236}">
                <a16:creationId xmlns:a16="http://schemas.microsoft.com/office/drawing/2014/main" id="{95ACEB11-687B-4DCC-B317-1EA968EFAABC}"/>
              </a:ext>
            </a:extLst>
          </p:cNvPr>
          <p:cNvCxnSpPr>
            <a:cxnSpLocks/>
          </p:cNvCxnSpPr>
          <p:nvPr/>
        </p:nvCxnSpPr>
        <p:spPr>
          <a:xfrm flipV="1">
            <a:off x="1271606" y="4681802"/>
            <a:ext cx="2950216" cy="375939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krümmte Verbindung 28">
            <a:extLst>
              <a:ext uri="{FF2B5EF4-FFF2-40B4-BE49-F238E27FC236}">
                <a16:creationId xmlns:a16="http://schemas.microsoft.com/office/drawing/2014/main" id="{6BA318EC-3377-4660-8DFA-78455B1D879D}"/>
              </a:ext>
            </a:extLst>
          </p:cNvPr>
          <p:cNvCxnSpPr>
            <a:cxnSpLocks/>
          </p:cNvCxnSpPr>
          <p:nvPr/>
        </p:nvCxnSpPr>
        <p:spPr>
          <a:xfrm flipV="1">
            <a:off x="906319" y="4678208"/>
            <a:ext cx="3311909" cy="174366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krümmte Verbindung 29">
            <a:extLst>
              <a:ext uri="{FF2B5EF4-FFF2-40B4-BE49-F238E27FC236}">
                <a16:creationId xmlns:a16="http://schemas.microsoft.com/office/drawing/2014/main" id="{58F629CB-7439-47C1-9B63-0C8B521C64CC}"/>
              </a:ext>
            </a:extLst>
          </p:cNvPr>
          <p:cNvCxnSpPr>
            <a:cxnSpLocks/>
          </p:cNvCxnSpPr>
          <p:nvPr/>
        </p:nvCxnSpPr>
        <p:spPr>
          <a:xfrm>
            <a:off x="541720" y="4633812"/>
            <a:ext cx="3676508" cy="44396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krümmte Verbindung 30">
            <a:extLst>
              <a:ext uri="{FF2B5EF4-FFF2-40B4-BE49-F238E27FC236}">
                <a16:creationId xmlns:a16="http://schemas.microsoft.com/office/drawing/2014/main" id="{789896DC-2190-4EBB-B225-5F53ABB3F078}"/>
              </a:ext>
            </a:extLst>
          </p:cNvPr>
          <p:cNvCxnSpPr>
            <a:cxnSpLocks/>
            <a:stCxn id="77" idx="3"/>
            <a:endCxn id="37" idx="1"/>
          </p:cNvCxnSpPr>
          <p:nvPr/>
        </p:nvCxnSpPr>
        <p:spPr>
          <a:xfrm>
            <a:off x="2425424" y="4033666"/>
            <a:ext cx="1792804" cy="644544"/>
          </a:xfrm>
          <a:prstGeom prst="curvedConnector3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Grafik 76">
            <a:extLst>
              <a:ext uri="{FF2B5EF4-FFF2-40B4-BE49-F238E27FC236}">
                <a16:creationId xmlns:a16="http://schemas.microsoft.com/office/drawing/2014/main" id="{7726976E-0B79-42AF-A8EA-17004AC49F1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5424" y="3744011"/>
            <a:ext cx="1800000" cy="57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3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Empfangsclient: Digitaler Postkorb für Antragsdaten &amp; Anlagen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4</a:t>
            </a:fld>
            <a:endParaRPr lang="de-DE" noProof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  <p:graphicFrame>
        <p:nvGraphicFramePr>
          <p:cNvPr id="50" name="Inhaltsplatzhalter 6">
            <a:extLst>
              <a:ext uri="{FF2B5EF4-FFF2-40B4-BE49-F238E27FC236}">
                <a16:creationId xmlns:a16="http://schemas.microsoft.com/office/drawing/2014/main" id="{40EBC740-CA4E-46DE-8010-B19FB49CFC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75299"/>
              </p:ext>
            </p:extLst>
          </p:nvPr>
        </p:nvGraphicFramePr>
        <p:xfrm>
          <a:off x="609600" y="1877364"/>
          <a:ext cx="109728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" name="Grafik 50" descr="Briefkasten mit einfarbiger Füllung">
            <a:extLst>
              <a:ext uri="{FF2B5EF4-FFF2-40B4-BE49-F238E27FC236}">
                <a16:creationId xmlns:a16="http://schemas.microsoft.com/office/drawing/2014/main" id="{2CA17FCC-5BDA-4FC9-8788-893B083B12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0741" y="3096255"/>
            <a:ext cx="1340870" cy="1340870"/>
          </a:xfrm>
          <a:prstGeom prst="rect">
            <a:avLst/>
          </a:prstGeom>
        </p:spPr>
      </p:pic>
      <p:pic>
        <p:nvPicPr>
          <p:cNvPr id="52" name="Grafik 51" descr="Umschlag mit einfarbiger Füllung">
            <a:extLst>
              <a:ext uri="{FF2B5EF4-FFF2-40B4-BE49-F238E27FC236}">
                <a16:creationId xmlns:a16="http://schemas.microsoft.com/office/drawing/2014/main" id="{665C4E10-23FF-4842-AC72-95FA5303CD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21253" y="3221761"/>
            <a:ext cx="1183771" cy="1183771"/>
          </a:xfrm>
          <a:prstGeom prst="rect">
            <a:avLst/>
          </a:prstGeom>
        </p:spPr>
      </p:pic>
      <p:pic>
        <p:nvPicPr>
          <p:cNvPr id="53" name="Grafik 52" descr="Umschlag öffnen mit einfarbiger Füllung">
            <a:extLst>
              <a:ext uri="{FF2B5EF4-FFF2-40B4-BE49-F238E27FC236}">
                <a16:creationId xmlns:a16="http://schemas.microsoft.com/office/drawing/2014/main" id="{8D131E13-AEED-4F95-A4B1-C6B3BC75FC7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13870" y="3286709"/>
            <a:ext cx="1040645" cy="1040645"/>
          </a:xfrm>
          <a:prstGeom prst="rect">
            <a:avLst/>
          </a:prstGeom>
        </p:spPr>
      </p:pic>
      <p:sp>
        <p:nvSpPr>
          <p:cNvPr id="54" name="Rechteck: abgerundete Ecken 13">
            <a:extLst>
              <a:ext uri="{FF2B5EF4-FFF2-40B4-BE49-F238E27FC236}">
                <a16:creationId xmlns:a16="http://schemas.microsoft.com/office/drawing/2014/main" id="{DB2F2228-3E82-4AEB-83C0-40027FCD592F}"/>
              </a:ext>
            </a:extLst>
          </p:cNvPr>
          <p:cNvSpPr/>
          <p:nvPr/>
        </p:nvSpPr>
        <p:spPr>
          <a:xfrm>
            <a:off x="706086" y="4401334"/>
            <a:ext cx="3139125" cy="44306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Antrag abschicken</a:t>
            </a:r>
          </a:p>
        </p:txBody>
      </p:sp>
      <p:sp>
        <p:nvSpPr>
          <p:cNvPr id="55" name="Rechteck: abgerundete Ecken 14">
            <a:extLst>
              <a:ext uri="{FF2B5EF4-FFF2-40B4-BE49-F238E27FC236}">
                <a16:creationId xmlns:a16="http://schemas.microsoft.com/office/drawing/2014/main" id="{1F1AB852-6DE7-41DB-B396-8BF8AD36F851}"/>
              </a:ext>
            </a:extLst>
          </p:cNvPr>
          <p:cNvSpPr/>
          <p:nvPr/>
        </p:nvSpPr>
        <p:spPr>
          <a:xfrm>
            <a:off x="4526436" y="4402259"/>
            <a:ext cx="3139125" cy="44306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Antrag empfangen</a:t>
            </a:r>
          </a:p>
        </p:txBody>
      </p:sp>
      <p:sp>
        <p:nvSpPr>
          <p:cNvPr id="56" name="Rechteck: abgerundete Ecken 15">
            <a:extLst>
              <a:ext uri="{FF2B5EF4-FFF2-40B4-BE49-F238E27FC236}">
                <a16:creationId xmlns:a16="http://schemas.microsoft.com/office/drawing/2014/main" id="{25CD3655-42A0-4CB1-931F-F1E992F80FE7}"/>
              </a:ext>
            </a:extLst>
          </p:cNvPr>
          <p:cNvSpPr/>
          <p:nvPr/>
        </p:nvSpPr>
        <p:spPr>
          <a:xfrm>
            <a:off x="8362590" y="4439214"/>
            <a:ext cx="3139125" cy="44306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Antrag abholen und öffnen</a:t>
            </a:r>
          </a:p>
        </p:txBody>
      </p:sp>
      <p:pic>
        <p:nvPicPr>
          <p:cNvPr id="57" name="Grafik 56" descr="Sperren mit einfarbiger Füllung">
            <a:extLst>
              <a:ext uri="{FF2B5EF4-FFF2-40B4-BE49-F238E27FC236}">
                <a16:creationId xmlns:a16="http://schemas.microsoft.com/office/drawing/2014/main" id="{41FE2AF9-24DA-4FB7-A101-6F0F242D1A02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248524" y="3214861"/>
            <a:ext cx="523103" cy="523103"/>
          </a:xfrm>
          <a:prstGeom prst="rect">
            <a:avLst/>
          </a:prstGeom>
        </p:spPr>
      </p:pic>
      <p:pic>
        <p:nvPicPr>
          <p:cNvPr id="78" name="Grafik 77" descr="Entsperren mit einfarbiger Füllung">
            <a:extLst>
              <a:ext uri="{FF2B5EF4-FFF2-40B4-BE49-F238E27FC236}">
                <a16:creationId xmlns:a16="http://schemas.microsoft.com/office/drawing/2014/main" id="{50E14AFB-221B-4911-AE12-C3B629735568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077185" y="3266348"/>
            <a:ext cx="523103" cy="523103"/>
          </a:xfrm>
          <a:prstGeom prst="rect">
            <a:avLst/>
          </a:prstGeom>
        </p:spPr>
      </p:pic>
      <p:pic>
        <p:nvPicPr>
          <p:cNvPr id="79" name="Grafik 78" descr="Sperren mit einfarbiger Füllung">
            <a:extLst>
              <a:ext uri="{FF2B5EF4-FFF2-40B4-BE49-F238E27FC236}">
                <a16:creationId xmlns:a16="http://schemas.microsoft.com/office/drawing/2014/main" id="{3404AD2D-F325-4E16-B87E-10CBB7A21EFA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89870" y="3214860"/>
            <a:ext cx="523103" cy="52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4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rafik 49">
            <a:extLst>
              <a:ext uri="{FF2B5EF4-FFF2-40B4-BE49-F238E27FC236}">
                <a16:creationId xmlns:a16="http://schemas.microsoft.com/office/drawing/2014/main" id="{D30EFE0E-86FB-4A04-A97E-C85F0AF75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052" y="897122"/>
            <a:ext cx="9815895" cy="5063756"/>
          </a:xfrm>
          <a:prstGeom prst="rect">
            <a:avLst/>
          </a:prstGeom>
        </p:spPr>
      </p:pic>
      <p:sp>
        <p:nvSpPr>
          <p:cNvPr id="51" name="Date Placeholder 3">
            <a:extLst>
              <a:ext uri="{FF2B5EF4-FFF2-40B4-BE49-F238E27FC236}">
                <a16:creationId xmlns:a16="http://schemas.microsoft.com/office/drawing/2014/main" id="{EDB03395-47CA-4836-9D83-CB8E2C8786EF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42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48A3-7B52-2645-9CD7-AB21BC96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1F87-AE38-C244-95A0-EB0F1011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Ansprechpartner:</a:t>
            </a:r>
          </a:p>
          <a:p>
            <a:pPr marL="0" indent="0">
              <a:buNone/>
            </a:pPr>
            <a:r>
              <a:rPr lang="de-DE" dirty="0"/>
              <a:t>Marcel Kiehl – </a:t>
            </a:r>
            <a:r>
              <a:rPr lang="de-DE" dirty="0">
                <a:hlinkClick r:id="rId3"/>
              </a:rPr>
              <a:t>marcel.kiehl@digitales.nrw.de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Tim Geyer – </a:t>
            </a:r>
            <a:r>
              <a:rPr lang="de-DE" dirty="0">
                <a:hlinkClick r:id="rId4"/>
              </a:rPr>
              <a:t>tim.geyer@digitales.nrw.de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200" dirty="0">
                <a:solidFill>
                  <a:schemeClr val="tx2"/>
                </a:solidFill>
              </a:rPr>
              <a:t>Bildmaterial: panthermedia.net – </a:t>
            </a:r>
            <a:r>
              <a:rPr lang="de-DE" sz="1200" dirty="0" err="1">
                <a:solidFill>
                  <a:schemeClr val="tx2"/>
                </a:solidFill>
              </a:rPr>
              <a:t>Dmitriy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Shironosov</a:t>
            </a:r>
            <a:r>
              <a:rPr lang="de-DE" sz="1200" dirty="0">
                <a:solidFill>
                  <a:schemeClr val="tx2"/>
                </a:solidFill>
              </a:rPr>
              <a:t>, Jens </a:t>
            </a:r>
            <a:r>
              <a:rPr lang="de-DE" sz="1200" dirty="0" err="1">
                <a:solidFill>
                  <a:schemeClr val="tx2"/>
                </a:solidFill>
              </a:rPr>
              <a:t>Ickler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Sommai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Larkiit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Razihusin</a:t>
            </a:r>
            <a:r>
              <a:rPr lang="de-DE" sz="1200" dirty="0">
                <a:solidFill>
                  <a:schemeClr val="tx2"/>
                </a:solidFill>
              </a:rPr>
              <a:t> sowie Land NRW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  <a:tabLst>
                <a:tab pos="798513" algn="l"/>
              </a:tabLst>
            </a:pPr>
            <a:endParaRPr lang="de-DE" dirty="0"/>
          </a:p>
          <a:p>
            <a:pPr marL="0" indent="0">
              <a:buNone/>
              <a:tabLst>
                <a:tab pos="798513" algn="l"/>
              </a:tabLst>
            </a:pP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3FD1E-9F2F-A44D-ABF6-6E8F41B7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6</a:t>
            </a:fld>
            <a:endParaRPr lang="de-DE" noProof="0"/>
          </a:p>
        </p:txBody>
      </p:sp>
      <p:pic>
        <p:nvPicPr>
          <p:cNvPr id="8" name="Picture Placeholder 7" descr="Mikrofon mit einer unscharfen Menschenmenge im Hintergrund (wahrscheinlich ein Hörsaal oder ein großer Raum)">
            <a:extLst>
              <a:ext uri="{FF2B5EF4-FFF2-40B4-BE49-F238E27FC236}">
                <a16:creationId xmlns:a16="http://schemas.microsoft.com/office/drawing/2014/main" id="{54E12EE7-D5CD-6E4A-A8DD-D508E14D06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l="89" r="89"/>
          <a:stretch/>
        </p:blipFill>
        <p:spPr>
          <a:xfrm>
            <a:off x="0" y="1044574"/>
            <a:ext cx="2838451" cy="5813425"/>
          </a:xfr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884867" y="6364960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729685"/>
      </p:ext>
    </p:extLst>
  </p:cSld>
  <p:clrMapOvr>
    <a:masterClrMapping/>
  </p:clrMapOvr>
</p:sld>
</file>

<file path=ppt/theme/theme1.xml><?xml version="1.0" encoding="utf-8"?>
<a:theme xmlns:a="http://schemas.openxmlformats.org/drawingml/2006/main" name="MWIDE Theme">
  <a:themeElements>
    <a:clrScheme name="NRW Farben">
      <a:dk1>
        <a:srgbClr val="FFFFFF"/>
      </a:dk1>
      <a:lt1>
        <a:srgbClr val="000000"/>
      </a:lt1>
      <a:dk2>
        <a:srgbClr val="ACACAC"/>
      </a:dk2>
      <a:lt2>
        <a:srgbClr val="009036"/>
      </a:lt2>
      <a:accent1>
        <a:srgbClr val="E2001A"/>
      </a:accent1>
      <a:accent2>
        <a:srgbClr val="003064"/>
      </a:accent2>
      <a:accent3>
        <a:srgbClr val="009EE0"/>
      </a:accent3>
      <a:accent4>
        <a:srgbClr val="B1C800"/>
      </a:accent4>
      <a:accent5>
        <a:srgbClr val="F29300"/>
      </a:accent5>
      <a:accent6>
        <a:srgbClr val="E75112"/>
      </a:accent6>
      <a:hlink>
        <a:srgbClr val="009EE0"/>
      </a:hlink>
      <a:folHlink>
        <a:srgbClr val="0030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Breitbild</PresentationFormat>
  <Paragraphs>64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TT Lakes Condensed</vt:lpstr>
      <vt:lpstr>Wingdings</vt:lpstr>
      <vt:lpstr>MWIDE Theme</vt:lpstr>
      <vt:lpstr>Herzlich Willkommen zum Thema Empfangsclient für alle OZG-Online-Dienste</vt:lpstr>
      <vt:lpstr>Ausgangslage</vt:lpstr>
      <vt:lpstr>Lösung: Empfangsclient</vt:lpstr>
      <vt:lpstr>Empfangsclient: Digitaler Postkorb für Antragsdaten &amp; Anlagen</vt:lpstr>
      <vt:lpstr>PowerPoint-Präsentation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Luther</dc:creator>
  <cp:lastModifiedBy>Koppert, Alina (d-NRW)</cp:lastModifiedBy>
  <cp:revision>92</cp:revision>
  <dcterms:created xsi:type="dcterms:W3CDTF">2022-03-11T11:44:23Z</dcterms:created>
  <dcterms:modified xsi:type="dcterms:W3CDTF">2024-04-08T12:34:21Z</dcterms:modified>
</cp:coreProperties>
</file>