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7534" r:id="rId5"/>
    <p:sldId id="258" r:id="rId6"/>
    <p:sldId id="7535" r:id="rId7"/>
    <p:sldId id="259" r:id="rId8"/>
    <p:sldId id="268" r:id="rId9"/>
    <p:sldId id="260" r:id="rId10"/>
    <p:sldId id="261" r:id="rId11"/>
    <p:sldId id="262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55"/>
    <a:srgbClr val="286093"/>
    <a:srgbClr val="3C5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7EB86-29D7-064E-0AE9-99C979ACBB62}" v="10" dt="2022-11-07T14:05:06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A6A47-F7B5-4A42-A199-46DCE791A14E}" type="datetimeFigureOut">
              <a:rPr lang="de-DE" smtClean="0"/>
              <a:t>01.07.2024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A82C7-8BD3-49A2-ACCA-CCFAF08E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38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0E772-8897-460B-A982-5E6ACE760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8068C-8FFF-48A7-82BC-7A34BFA5A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26360A-913E-4A0E-98AE-9A6EECE62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89" y="167637"/>
            <a:ext cx="4387272" cy="791978"/>
          </a:xfrm>
          <a:prstGeom prst="rect">
            <a:avLst/>
          </a:prstGeom>
        </p:spPr>
      </p:pic>
      <p:pic>
        <p:nvPicPr>
          <p:cNvPr id="8" name="Bild 400">
            <a:extLst>
              <a:ext uri="{FF2B5EF4-FFF2-40B4-BE49-F238E27FC236}">
                <a16:creationId xmlns:a16="http://schemas.microsoft.com/office/drawing/2014/main" id="{1E2A95B4-7F92-459F-948B-E7EE474C8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99443" y="6084916"/>
            <a:ext cx="908840" cy="6296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A16984-6C5C-9250-BE93-7055011BBE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33" y="160189"/>
            <a:ext cx="4455328" cy="8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6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FF73C-29C7-4FE3-8A58-1C452FB6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095F48-F2B8-451F-BF63-5D1AC60A0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C0BF31-FB58-4B0E-B458-6811859E8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32F936-787F-4D8B-957B-EC19D5E24F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880BBB5-8671-44A3-B1D7-C036F332CD73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A29DEA-07AD-3736-19CF-A4E572206F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6498E9-634E-4824-8836-AB3A759A0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8F9C2F-5C83-4F7F-B34D-43E84DBFC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AF52E3-30E1-4205-A94D-19B0404D5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7C85AA-2679-458A-9401-8DBACCD1F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B9D385F-6D52-4689-82D6-211081497EFE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F23D31-C3BF-08B9-37AF-115CBCDB0F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6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E214DC-DDE2-43D7-9097-538BD4BC9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027"/>
            <a:ext cx="12192000" cy="59479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D0B45DA-8FEF-4ECC-924F-26914C5596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29" y="249176"/>
            <a:ext cx="4637437" cy="405776"/>
          </a:xfrm>
          <a:prstGeom prst="rect">
            <a:avLst/>
          </a:prstGeom>
        </p:spPr>
      </p:pic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513021F-DD95-4F1B-9D6C-755A24159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4" y="139151"/>
            <a:ext cx="2162216" cy="646644"/>
          </a:xfrm>
          <a:prstGeom prst="rect">
            <a:avLst/>
          </a:prstGeom>
        </p:spPr>
      </p:pic>
      <p:sp>
        <p:nvSpPr>
          <p:cNvPr id="23" name="Freihandform 11">
            <a:extLst>
              <a:ext uri="{FF2B5EF4-FFF2-40B4-BE49-F238E27FC236}">
                <a16:creationId xmlns:a16="http://schemas.microsoft.com/office/drawing/2014/main" id="{95FC4F64-4E44-4BDE-8798-30EFA25EF23C}"/>
              </a:ext>
            </a:extLst>
          </p:cNvPr>
          <p:cNvSpPr/>
          <p:nvPr userDrawn="1"/>
        </p:nvSpPr>
        <p:spPr>
          <a:xfrm>
            <a:off x="4992000" y="918004"/>
            <a:ext cx="7200000" cy="5940000"/>
          </a:xfrm>
          <a:custGeom>
            <a:avLst/>
            <a:gdLst>
              <a:gd name="connsiteX0" fmla="*/ 7089169 w 7099443"/>
              <a:gd name="connsiteY0" fmla="*/ 0 h 5363110"/>
              <a:gd name="connsiteX1" fmla="*/ 1952090 w 7099443"/>
              <a:gd name="connsiteY1" fmla="*/ 20548 h 5363110"/>
              <a:gd name="connsiteX2" fmla="*/ 0 w 7099443"/>
              <a:gd name="connsiteY2" fmla="*/ 5352836 h 5363110"/>
              <a:gd name="connsiteX3" fmla="*/ 7099443 w 7099443"/>
              <a:gd name="connsiteY3" fmla="*/ 5363110 h 5363110"/>
              <a:gd name="connsiteX4" fmla="*/ 7089169 w 7099443"/>
              <a:gd name="connsiteY4" fmla="*/ 0 h 5363110"/>
              <a:gd name="connsiteX0" fmla="*/ 7089169 w 7099443"/>
              <a:gd name="connsiteY0" fmla="*/ 0 h 5363110"/>
              <a:gd name="connsiteX1" fmla="*/ 1952090 w 7099443"/>
              <a:gd name="connsiteY1" fmla="*/ 15328 h 5363110"/>
              <a:gd name="connsiteX2" fmla="*/ 0 w 7099443"/>
              <a:gd name="connsiteY2" fmla="*/ 5352836 h 5363110"/>
              <a:gd name="connsiteX3" fmla="*/ 7099443 w 7099443"/>
              <a:gd name="connsiteY3" fmla="*/ 5363110 h 5363110"/>
              <a:gd name="connsiteX4" fmla="*/ 7089169 w 7099443"/>
              <a:gd name="connsiteY4" fmla="*/ 0 h 5363110"/>
              <a:gd name="connsiteX0" fmla="*/ 7099023 w 7109297"/>
              <a:gd name="connsiteY0" fmla="*/ 0 h 5363278"/>
              <a:gd name="connsiteX1" fmla="*/ 1961944 w 7109297"/>
              <a:gd name="connsiteY1" fmla="*/ 15328 h 5363278"/>
              <a:gd name="connsiteX2" fmla="*/ 0 w 7109297"/>
              <a:gd name="connsiteY2" fmla="*/ 5363278 h 5363278"/>
              <a:gd name="connsiteX3" fmla="*/ 7109297 w 7109297"/>
              <a:gd name="connsiteY3" fmla="*/ 5363110 h 5363278"/>
              <a:gd name="connsiteX4" fmla="*/ 7099023 w 7109297"/>
              <a:gd name="connsiteY4" fmla="*/ 0 h 5363278"/>
              <a:gd name="connsiteX0" fmla="*/ 7099023 w 7109297"/>
              <a:gd name="connsiteY0" fmla="*/ 0 h 5363278"/>
              <a:gd name="connsiteX1" fmla="*/ 1961944 w 7109297"/>
              <a:gd name="connsiteY1" fmla="*/ 2870 h 5363278"/>
              <a:gd name="connsiteX2" fmla="*/ 0 w 7109297"/>
              <a:gd name="connsiteY2" fmla="*/ 5363278 h 5363278"/>
              <a:gd name="connsiteX3" fmla="*/ 7109297 w 7109297"/>
              <a:gd name="connsiteY3" fmla="*/ 5363110 h 5363278"/>
              <a:gd name="connsiteX4" fmla="*/ 7099023 w 7109297"/>
              <a:gd name="connsiteY4" fmla="*/ 0 h 5363278"/>
              <a:gd name="connsiteX0" fmla="*/ 7099023 w 7109297"/>
              <a:gd name="connsiteY0" fmla="*/ 0 h 5363278"/>
              <a:gd name="connsiteX1" fmla="*/ 1961944 w 7109297"/>
              <a:gd name="connsiteY1" fmla="*/ 396 h 5363278"/>
              <a:gd name="connsiteX2" fmla="*/ 0 w 7109297"/>
              <a:gd name="connsiteY2" fmla="*/ 5363278 h 5363278"/>
              <a:gd name="connsiteX3" fmla="*/ 7109297 w 7109297"/>
              <a:gd name="connsiteY3" fmla="*/ 5363110 h 5363278"/>
              <a:gd name="connsiteX4" fmla="*/ 7099023 w 7109297"/>
              <a:gd name="connsiteY4" fmla="*/ 0 h 5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9297" h="5363278">
                <a:moveTo>
                  <a:pt x="7099023" y="0"/>
                </a:moveTo>
                <a:lnTo>
                  <a:pt x="1961944" y="396"/>
                </a:lnTo>
                <a:lnTo>
                  <a:pt x="0" y="5363278"/>
                </a:lnTo>
                <a:lnTo>
                  <a:pt x="7109297" y="5363110"/>
                </a:lnTo>
                <a:cubicBezTo>
                  <a:pt x="7105872" y="3575407"/>
                  <a:pt x="7102448" y="1787703"/>
                  <a:pt x="7099023" y="0"/>
                </a:cubicBezTo>
                <a:close/>
              </a:path>
            </a:pathLst>
          </a:custGeom>
          <a:solidFill>
            <a:srgbClr val="B2E0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4" name="Bild 400">
            <a:extLst>
              <a:ext uri="{FF2B5EF4-FFF2-40B4-BE49-F238E27FC236}">
                <a16:creationId xmlns:a16="http://schemas.microsoft.com/office/drawing/2014/main" id="{AB636EEB-5460-4E02-9472-3C127724E7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02109" y="6058517"/>
            <a:ext cx="794357" cy="5503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EE26A1D-C5A3-5955-CE29-4BD19EE265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50" y="251338"/>
            <a:ext cx="2162216" cy="4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B4D6E-FA66-496C-989A-A55CC667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3663E4-00BB-43C1-B49C-6281375CB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9FFFEE0-8ED7-4014-8ABF-F76BA72DA787}"/>
              </a:ext>
            </a:extLst>
          </p:cNvPr>
          <p:cNvCxnSpPr>
            <a:cxnSpLocks/>
          </p:cNvCxnSpPr>
          <p:nvPr userDrawn="1"/>
        </p:nvCxnSpPr>
        <p:spPr>
          <a:xfrm>
            <a:off x="965675" y="1298963"/>
            <a:ext cx="9750751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57C5E72-F389-4036-B093-A585B8167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0E5668-22EB-4330-A749-D99C6B7DB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7E90C86-CC12-4D2B-BB38-1D7F2E1457AC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23CB3A-F697-5C9E-5236-A9DDED546D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03388-EFC9-4A79-8EFF-FBAE6610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051DC4-AC38-4191-9ADE-3C1143A43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1FB68E-8AB0-4B16-B9CD-D1213AC77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13C0CA-7716-43EB-B82A-7B1E8B98C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C757F08-52DC-4D8F-BBB5-8873B2E8254C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3F5417-17F6-2341-9020-735DF1F7A4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337B7-3BC1-4488-A283-43753D6F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2B34B9-1F20-4FB7-91FE-9C89E77A0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6E2200-09F8-4A2C-A1AD-3FE78E3A0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D56A2E4-472D-4ACF-BFF6-9AD49DC6E332}"/>
              </a:ext>
            </a:extLst>
          </p:cNvPr>
          <p:cNvCxnSpPr>
            <a:cxnSpLocks/>
          </p:cNvCxnSpPr>
          <p:nvPr userDrawn="1"/>
        </p:nvCxnSpPr>
        <p:spPr>
          <a:xfrm>
            <a:off x="965675" y="1298963"/>
            <a:ext cx="9750751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B99EB446-CC50-421E-BC22-F031C9971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8E80FB-5239-42C2-AFE4-02671CCDAB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4520F50-20D2-48B7-BAAC-8B81A2A45DEA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DE06F9-8088-9B68-5766-69ECC9387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D1F46-714B-4F97-8DF5-A33922CB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E6EEEC-E0AB-4CB2-8421-1FE2E2D6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B1CE43-73EC-45EA-9A6C-4CCBAA17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ACA63E-82AE-4846-ABF5-9F6A99E2A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19BF44-929B-411A-9C41-166E1B785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7E69E70-7B90-4051-B2DC-97A4C6D3EAAD}"/>
              </a:ext>
            </a:extLst>
          </p:cNvPr>
          <p:cNvCxnSpPr>
            <a:cxnSpLocks/>
          </p:cNvCxnSpPr>
          <p:nvPr userDrawn="1"/>
        </p:nvCxnSpPr>
        <p:spPr>
          <a:xfrm>
            <a:off x="965675" y="1298963"/>
            <a:ext cx="9750751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265564A5-04C4-4588-845A-6498E14EF8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A94F847-869F-407B-A07B-E483A38F0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52F1F06-696A-4016-A44A-6D269BE2ED23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0717AD-12F6-E757-BBF0-E579F4F301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0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F6C92-0FBA-4E6D-B1DC-6986EB25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B828A5E-62E0-456F-B916-AC75350C94D8}"/>
              </a:ext>
            </a:extLst>
          </p:cNvPr>
          <p:cNvCxnSpPr>
            <a:cxnSpLocks/>
          </p:cNvCxnSpPr>
          <p:nvPr userDrawn="1"/>
        </p:nvCxnSpPr>
        <p:spPr>
          <a:xfrm>
            <a:off x="965675" y="1298963"/>
            <a:ext cx="9750751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F478EB3B-245C-47FB-8A58-62F45DC9A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3A830EE-4943-4328-A410-EC66AD280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CA2D6C3-94CB-4192-92E0-1469B8F2739A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67B1DB-BAAA-3315-8FAC-41C7D523D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DE0BC44-A3BA-4BD3-ABFA-10A8F83BE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2F7E0D-EB39-417E-AED4-8AF57DAAD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D743059-8FC2-4747-9D21-9A7A0DEE1FE0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38295A-24B0-B5D9-DE51-D377591CD4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2B519-5EC8-4E98-944F-6613E534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97817-EDED-4F96-B9AF-47589F54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6FB042-C9B1-469F-8F68-FE7B9506B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CCC532-587E-4820-84F2-FD678845C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8D94FD-CACF-4E16-B2D9-ED504682E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FB90C5-3258-4804-AC63-E00E9F80CA65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C12520-FC53-3A8C-3B73-BDE5F70FDF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EA128-2251-4D8F-BD99-EF18A8D7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270366-458B-4878-BC91-B0B319989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B01E2A-0E01-4853-AA49-4AED068A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F7853A-176C-4699-8F01-1EEF2773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345" y="6376552"/>
            <a:ext cx="1724025" cy="4286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24626A-1D3C-433C-86DC-18EFF86040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445" y="6281302"/>
            <a:ext cx="723900" cy="5238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5E6AB82-6933-4FB6-8A56-68DA430F6847}"/>
              </a:ext>
            </a:extLst>
          </p:cNvPr>
          <p:cNvSpPr txBox="1"/>
          <p:nvPr userDrawn="1"/>
        </p:nvSpPr>
        <p:spPr>
          <a:xfrm>
            <a:off x="5435124" y="6340980"/>
            <a:ext cx="75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ADB6132-50C2-4D25-88E0-0C7964F287F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49AD0E-C617-6D69-1902-0C80B5FD6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40" y="6432164"/>
            <a:ext cx="1625234" cy="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0F480B-0362-4188-96F4-B8282CFE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82937A-648A-4439-8504-8CED9DF8A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794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wsp-support@d-nrw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ervice.wirtschaft.nrw/online-antrae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5A0A198-716B-40B9-85DC-37F5E6015EAB}"/>
              </a:ext>
            </a:extLst>
          </p:cNvPr>
          <p:cNvSpPr txBox="1"/>
          <p:nvPr/>
        </p:nvSpPr>
        <p:spPr>
          <a:xfrm>
            <a:off x="6331375" y="2922814"/>
            <a:ext cx="5828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TT Lakes Condensed"/>
                <a:cs typeface="Arial" panose="020B0604020202020204" pitchFamily="34" charset="0"/>
              </a:rPr>
              <a:t>Das Wirtschafts-</a:t>
            </a:r>
          </a:p>
          <a:p>
            <a:pPr algn="ctr"/>
            <a:r>
              <a:rPr lang="de-DE" sz="4400" dirty="0">
                <a:latin typeface="TT Lakes Condensed"/>
                <a:cs typeface="Arial" panose="020B0604020202020204" pitchFamily="34" charset="0"/>
              </a:rPr>
              <a:t>Service-</a:t>
            </a:r>
            <a:r>
              <a:rPr lang="de-DE" sz="4400" dirty="0" err="1">
                <a:latin typeface="TT Lakes Condensed"/>
                <a:cs typeface="Arial" panose="020B0604020202020204" pitchFamily="34" charset="0"/>
              </a:rPr>
              <a:t>Portal.NRW</a:t>
            </a:r>
            <a:endParaRPr lang="de-DE" sz="4400" dirty="0">
              <a:latin typeface="TT Lakes Condensed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5CBBB2-0461-485C-A1A9-CEB7FF4ECB16}"/>
              </a:ext>
            </a:extLst>
          </p:cNvPr>
          <p:cNvSpPr txBox="1"/>
          <p:nvPr/>
        </p:nvSpPr>
        <p:spPr>
          <a:xfrm>
            <a:off x="7130473" y="6258630"/>
            <a:ext cx="211512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dirty="0">
                <a:latin typeface="Open Sans"/>
                <a:ea typeface="Open Sans"/>
                <a:cs typeface="Open Sans"/>
              </a:rPr>
              <a:t>Stand 07/2024</a:t>
            </a: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41387-34D2-4A06-85BD-39880965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Zentrale Komponenten des WSP.NRW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52A9FDC-C447-4960-93C9-228EB8B7A9DF}"/>
              </a:ext>
            </a:extLst>
          </p:cNvPr>
          <p:cNvGrpSpPr/>
          <p:nvPr/>
        </p:nvGrpSpPr>
        <p:grpSpPr bwMode="gray">
          <a:xfrm>
            <a:off x="4316992" y="2189597"/>
            <a:ext cx="3520800" cy="3520800"/>
            <a:chOff x="2447925" y="1298575"/>
            <a:chExt cx="4252913" cy="4252913"/>
          </a:xfrm>
          <a:gradFill>
            <a:gsLst>
              <a:gs pos="0">
                <a:srgbClr val="FFFFFF"/>
              </a:gs>
              <a:gs pos="100000">
                <a:srgbClr val="D7D7D7"/>
              </a:gs>
            </a:gsLst>
            <a:lin ang="16200000" scaled="1"/>
          </a:gradFill>
          <a:effectLst/>
          <a:scene3d>
            <a:camera prst="perspectiveFront"/>
            <a:lightRig rig="threePt" dir="t"/>
          </a:scene3d>
        </p:grpSpPr>
        <p:sp>
          <p:nvSpPr>
            <p:cNvPr id="5" name="Freeform 22">
              <a:extLst>
                <a:ext uri="{FF2B5EF4-FFF2-40B4-BE49-F238E27FC236}">
                  <a16:creationId xmlns:a16="http://schemas.microsoft.com/office/drawing/2014/main" id="{B94E3ABE-717D-4B8E-97A9-CDC54D44AE84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8475" y="4324350"/>
              <a:ext cx="1770063" cy="1227138"/>
            </a:xfrm>
            <a:custGeom>
              <a:avLst/>
              <a:gdLst>
                <a:gd name="T0" fmla="*/ 434 w 472"/>
                <a:gd name="T1" fmla="*/ 113 h 327"/>
                <a:gd name="T2" fmla="*/ 399 w 472"/>
                <a:gd name="T3" fmla="*/ 99 h 327"/>
                <a:gd name="T4" fmla="*/ 384 w 472"/>
                <a:gd name="T5" fmla="*/ 131 h 327"/>
                <a:gd name="T6" fmla="*/ 341 w 472"/>
                <a:gd name="T7" fmla="*/ 131 h 327"/>
                <a:gd name="T8" fmla="*/ 340 w 472"/>
                <a:gd name="T9" fmla="*/ 88 h 327"/>
                <a:gd name="T10" fmla="*/ 373 w 472"/>
                <a:gd name="T11" fmla="*/ 73 h 327"/>
                <a:gd name="T12" fmla="*/ 349 w 472"/>
                <a:gd name="T13" fmla="*/ 28 h 327"/>
                <a:gd name="T14" fmla="*/ 312 w 472"/>
                <a:gd name="T15" fmla="*/ 0 h 327"/>
                <a:gd name="T16" fmla="*/ 312 w 472"/>
                <a:gd name="T17" fmla="*/ 0 h 327"/>
                <a:gd name="T18" fmla="*/ 71 w 472"/>
                <a:gd name="T19" fmla="*/ 100 h 327"/>
                <a:gd name="T20" fmla="*/ 71 w 472"/>
                <a:gd name="T21" fmla="*/ 100 h 327"/>
                <a:gd name="T22" fmla="*/ 71 w 472"/>
                <a:gd name="T23" fmla="*/ 100 h 327"/>
                <a:gd name="T24" fmla="*/ 78 w 472"/>
                <a:gd name="T25" fmla="*/ 146 h 327"/>
                <a:gd name="T26" fmla="*/ 63 w 472"/>
                <a:gd name="T27" fmla="*/ 195 h 327"/>
                <a:gd name="T28" fmla="*/ 29 w 472"/>
                <a:gd name="T29" fmla="*/ 182 h 327"/>
                <a:gd name="T30" fmla="*/ 0 w 472"/>
                <a:gd name="T31" fmla="*/ 213 h 327"/>
                <a:gd name="T32" fmla="*/ 29 w 472"/>
                <a:gd name="T33" fmla="*/ 243 h 327"/>
                <a:gd name="T34" fmla="*/ 63 w 472"/>
                <a:gd name="T35" fmla="*/ 232 h 327"/>
                <a:gd name="T36" fmla="*/ 78 w 472"/>
                <a:gd name="T37" fmla="*/ 266 h 327"/>
                <a:gd name="T38" fmla="*/ 71 w 472"/>
                <a:gd name="T39" fmla="*/ 327 h 327"/>
                <a:gd name="T40" fmla="*/ 71 w 472"/>
                <a:gd name="T41" fmla="*/ 327 h 327"/>
                <a:gd name="T42" fmla="*/ 71 w 472"/>
                <a:gd name="T43" fmla="*/ 327 h 327"/>
                <a:gd name="T44" fmla="*/ 472 w 472"/>
                <a:gd name="T45" fmla="*/ 161 h 327"/>
                <a:gd name="T46" fmla="*/ 472 w 472"/>
                <a:gd name="T47" fmla="*/ 161 h 327"/>
                <a:gd name="T48" fmla="*/ 434 w 472"/>
                <a:gd name="T49" fmla="*/ 11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2" h="327">
                  <a:moveTo>
                    <a:pt x="434" y="113"/>
                  </a:moveTo>
                  <a:cubicBezTo>
                    <a:pt x="420" y="102"/>
                    <a:pt x="407" y="91"/>
                    <a:pt x="399" y="99"/>
                  </a:cubicBezTo>
                  <a:cubicBezTo>
                    <a:pt x="391" y="108"/>
                    <a:pt x="397" y="117"/>
                    <a:pt x="384" y="131"/>
                  </a:cubicBezTo>
                  <a:cubicBezTo>
                    <a:pt x="370" y="145"/>
                    <a:pt x="352" y="142"/>
                    <a:pt x="341" y="131"/>
                  </a:cubicBezTo>
                  <a:cubicBezTo>
                    <a:pt x="331" y="121"/>
                    <a:pt x="328" y="99"/>
                    <a:pt x="340" y="88"/>
                  </a:cubicBezTo>
                  <a:cubicBezTo>
                    <a:pt x="353" y="74"/>
                    <a:pt x="367" y="79"/>
                    <a:pt x="373" y="73"/>
                  </a:cubicBezTo>
                  <a:cubicBezTo>
                    <a:pt x="379" y="67"/>
                    <a:pt x="363" y="40"/>
                    <a:pt x="349" y="28"/>
                  </a:cubicBezTo>
                  <a:cubicBezTo>
                    <a:pt x="335" y="15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50" y="62"/>
                    <a:pt x="165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7" y="127"/>
                    <a:pt x="78" y="146"/>
                  </a:cubicBezTo>
                  <a:cubicBezTo>
                    <a:pt x="80" y="165"/>
                    <a:pt x="72" y="195"/>
                    <a:pt x="63" y="195"/>
                  </a:cubicBezTo>
                  <a:cubicBezTo>
                    <a:pt x="55" y="195"/>
                    <a:pt x="48" y="182"/>
                    <a:pt x="29" y="182"/>
                  </a:cubicBezTo>
                  <a:cubicBezTo>
                    <a:pt x="13" y="182"/>
                    <a:pt x="0" y="198"/>
                    <a:pt x="0" y="213"/>
                  </a:cubicBezTo>
                  <a:cubicBezTo>
                    <a:pt x="0" y="228"/>
                    <a:pt x="10" y="243"/>
                    <a:pt x="29" y="243"/>
                  </a:cubicBezTo>
                  <a:cubicBezTo>
                    <a:pt x="49" y="243"/>
                    <a:pt x="52" y="232"/>
                    <a:pt x="63" y="232"/>
                  </a:cubicBezTo>
                  <a:cubicBezTo>
                    <a:pt x="74" y="232"/>
                    <a:pt x="76" y="249"/>
                    <a:pt x="78" y="266"/>
                  </a:cubicBezTo>
                  <a:cubicBezTo>
                    <a:pt x="80" y="281"/>
                    <a:pt x="76" y="301"/>
                    <a:pt x="71" y="327"/>
                  </a:cubicBezTo>
                  <a:cubicBezTo>
                    <a:pt x="71" y="327"/>
                    <a:pt x="71" y="327"/>
                    <a:pt x="71" y="327"/>
                  </a:cubicBezTo>
                  <a:cubicBezTo>
                    <a:pt x="71" y="327"/>
                    <a:pt x="71" y="327"/>
                    <a:pt x="71" y="327"/>
                  </a:cubicBezTo>
                  <a:cubicBezTo>
                    <a:pt x="228" y="327"/>
                    <a:pt x="369" y="263"/>
                    <a:pt x="472" y="161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57" y="139"/>
                    <a:pt x="446" y="123"/>
                    <a:pt x="434" y="113"/>
                  </a:cubicBezTo>
                  <a:close/>
                </a:path>
              </a:pathLst>
            </a:custGeom>
            <a:solidFill>
              <a:srgbClr val="A6A6A6"/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B4FC70-B84E-478D-B8A2-1ED21682A7F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47925" y="3154363"/>
              <a:ext cx="1227138" cy="1773238"/>
            </a:xfrm>
            <a:custGeom>
              <a:avLst/>
              <a:gdLst>
                <a:gd name="T0" fmla="*/ 214 w 327"/>
                <a:gd name="T1" fmla="*/ 434 h 473"/>
                <a:gd name="T2" fmla="*/ 227 w 327"/>
                <a:gd name="T3" fmla="*/ 400 h 473"/>
                <a:gd name="T4" fmla="*/ 196 w 327"/>
                <a:gd name="T5" fmla="*/ 384 h 473"/>
                <a:gd name="T6" fmla="*/ 196 w 327"/>
                <a:gd name="T7" fmla="*/ 342 h 473"/>
                <a:gd name="T8" fmla="*/ 239 w 327"/>
                <a:gd name="T9" fmla="*/ 341 h 473"/>
                <a:gd name="T10" fmla="*/ 254 w 327"/>
                <a:gd name="T11" fmla="*/ 374 h 473"/>
                <a:gd name="T12" fmla="*/ 299 w 327"/>
                <a:gd name="T13" fmla="*/ 350 h 473"/>
                <a:gd name="T14" fmla="*/ 327 w 327"/>
                <a:gd name="T15" fmla="*/ 312 h 473"/>
                <a:gd name="T16" fmla="*/ 327 w 327"/>
                <a:gd name="T17" fmla="*/ 312 h 473"/>
                <a:gd name="T18" fmla="*/ 227 w 327"/>
                <a:gd name="T19" fmla="*/ 72 h 473"/>
                <a:gd name="T20" fmla="*/ 227 w 327"/>
                <a:gd name="T21" fmla="*/ 72 h 473"/>
                <a:gd name="T22" fmla="*/ 227 w 327"/>
                <a:gd name="T23" fmla="*/ 72 h 473"/>
                <a:gd name="T24" fmla="*/ 181 w 327"/>
                <a:gd name="T25" fmla="*/ 79 h 473"/>
                <a:gd name="T26" fmla="*/ 132 w 327"/>
                <a:gd name="T27" fmla="*/ 64 h 473"/>
                <a:gd name="T28" fmla="*/ 145 w 327"/>
                <a:gd name="T29" fmla="*/ 30 h 473"/>
                <a:gd name="T30" fmla="*/ 114 w 327"/>
                <a:gd name="T31" fmla="*/ 0 h 473"/>
                <a:gd name="T32" fmla="*/ 84 w 327"/>
                <a:gd name="T33" fmla="*/ 30 h 473"/>
                <a:gd name="T34" fmla="*/ 95 w 327"/>
                <a:gd name="T35" fmla="*/ 64 h 473"/>
                <a:gd name="T36" fmla="*/ 61 w 327"/>
                <a:gd name="T37" fmla="*/ 79 h 473"/>
                <a:gd name="T38" fmla="*/ 0 w 327"/>
                <a:gd name="T39" fmla="*/ 72 h 473"/>
                <a:gd name="T40" fmla="*/ 0 w 327"/>
                <a:gd name="T41" fmla="*/ 72 h 473"/>
                <a:gd name="T42" fmla="*/ 0 w 327"/>
                <a:gd name="T43" fmla="*/ 72 h 473"/>
                <a:gd name="T44" fmla="*/ 166 w 327"/>
                <a:gd name="T45" fmla="*/ 473 h 473"/>
                <a:gd name="T46" fmla="*/ 166 w 327"/>
                <a:gd name="T47" fmla="*/ 473 h 473"/>
                <a:gd name="T48" fmla="*/ 214 w 327"/>
                <a:gd name="T49" fmla="*/ 43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7" h="473">
                  <a:moveTo>
                    <a:pt x="214" y="434"/>
                  </a:moveTo>
                  <a:cubicBezTo>
                    <a:pt x="225" y="421"/>
                    <a:pt x="236" y="408"/>
                    <a:pt x="227" y="400"/>
                  </a:cubicBezTo>
                  <a:cubicBezTo>
                    <a:pt x="219" y="392"/>
                    <a:pt x="210" y="398"/>
                    <a:pt x="196" y="384"/>
                  </a:cubicBezTo>
                  <a:cubicBezTo>
                    <a:pt x="182" y="370"/>
                    <a:pt x="185" y="353"/>
                    <a:pt x="196" y="342"/>
                  </a:cubicBezTo>
                  <a:cubicBezTo>
                    <a:pt x="206" y="331"/>
                    <a:pt x="228" y="329"/>
                    <a:pt x="239" y="341"/>
                  </a:cubicBezTo>
                  <a:cubicBezTo>
                    <a:pt x="253" y="354"/>
                    <a:pt x="248" y="368"/>
                    <a:pt x="254" y="374"/>
                  </a:cubicBezTo>
                  <a:cubicBezTo>
                    <a:pt x="260" y="380"/>
                    <a:pt x="287" y="364"/>
                    <a:pt x="299" y="350"/>
                  </a:cubicBezTo>
                  <a:cubicBezTo>
                    <a:pt x="312" y="336"/>
                    <a:pt x="327" y="312"/>
                    <a:pt x="327" y="312"/>
                  </a:cubicBezTo>
                  <a:cubicBezTo>
                    <a:pt x="327" y="312"/>
                    <a:pt x="327" y="312"/>
                    <a:pt x="327" y="312"/>
                  </a:cubicBezTo>
                  <a:cubicBezTo>
                    <a:pt x="265" y="251"/>
                    <a:pt x="227" y="166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00" y="78"/>
                    <a:pt x="181" y="79"/>
                  </a:cubicBezTo>
                  <a:cubicBezTo>
                    <a:pt x="162" y="81"/>
                    <a:pt x="132" y="72"/>
                    <a:pt x="132" y="64"/>
                  </a:cubicBezTo>
                  <a:cubicBezTo>
                    <a:pt x="132" y="55"/>
                    <a:pt x="145" y="49"/>
                    <a:pt x="145" y="30"/>
                  </a:cubicBezTo>
                  <a:cubicBezTo>
                    <a:pt x="145" y="13"/>
                    <a:pt x="129" y="0"/>
                    <a:pt x="114" y="0"/>
                  </a:cubicBezTo>
                  <a:cubicBezTo>
                    <a:pt x="99" y="0"/>
                    <a:pt x="84" y="11"/>
                    <a:pt x="84" y="30"/>
                  </a:cubicBezTo>
                  <a:cubicBezTo>
                    <a:pt x="84" y="50"/>
                    <a:pt x="95" y="52"/>
                    <a:pt x="95" y="64"/>
                  </a:cubicBezTo>
                  <a:cubicBezTo>
                    <a:pt x="95" y="75"/>
                    <a:pt x="78" y="77"/>
                    <a:pt x="61" y="79"/>
                  </a:cubicBezTo>
                  <a:cubicBezTo>
                    <a:pt x="45" y="81"/>
                    <a:pt x="26" y="77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228"/>
                    <a:pt x="64" y="370"/>
                    <a:pt x="166" y="473"/>
                  </a:cubicBezTo>
                  <a:cubicBezTo>
                    <a:pt x="166" y="473"/>
                    <a:pt x="166" y="473"/>
                    <a:pt x="166" y="473"/>
                  </a:cubicBezTo>
                  <a:cubicBezTo>
                    <a:pt x="188" y="458"/>
                    <a:pt x="204" y="447"/>
                    <a:pt x="214" y="434"/>
                  </a:cubicBezTo>
                  <a:close/>
                </a:path>
              </a:pathLst>
            </a:custGeom>
            <a:solidFill>
              <a:srgbClr val="595959"/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473E845-562F-41DB-9444-D233020FFB47}"/>
                </a:ext>
              </a:extLst>
            </p:cNvPr>
            <p:cNvSpPr>
              <a:spLocks/>
            </p:cNvSpPr>
            <p:nvPr/>
          </p:nvSpPr>
          <p:spPr bwMode="gray">
            <a:xfrm>
              <a:off x="3071813" y="1298575"/>
              <a:ext cx="1773238" cy="1222375"/>
            </a:xfrm>
            <a:custGeom>
              <a:avLst/>
              <a:gdLst>
                <a:gd name="T0" fmla="*/ 39 w 473"/>
                <a:gd name="T1" fmla="*/ 214 h 326"/>
                <a:gd name="T2" fmla="*/ 73 w 473"/>
                <a:gd name="T3" fmla="*/ 227 h 326"/>
                <a:gd name="T4" fmla="*/ 89 w 473"/>
                <a:gd name="T5" fmla="*/ 195 h 326"/>
                <a:gd name="T6" fmla="*/ 131 w 473"/>
                <a:gd name="T7" fmla="*/ 196 h 326"/>
                <a:gd name="T8" fmla="*/ 132 w 473"/>
                <a:gd name="T9" fmla="*/ 239 h 326"/>
                <a:gd name="T10" fmla="*/ 99 w 473"/>
                <a:gd name="T11" fmla="*/ 254 h 326"/>
                <a:gd name="T12" fmla="*/ 123 w 473"/>
                <a:gd name="T13" fmla="*/ 299 h 326"/>
                <a:gd name="T14" fmla="*/ 161 w 473"/>
                <a:gd name="T15" fmla="*/ 326 h 326"/>
                <a:gd name="T16" fmla="*/ 161 w 473"/>
                <a:gd name="T17" fmla="*/ 326 h 326"/>
                <a:gd name="T18" fmla="*/ 401 w 473"/>
                <a:gd name="T19" fmla="*/ 227 h 326"/>
                <a:gd name="T20" fmla="*/ 401 w 473"/>
                <a:gd name="T21" fmla="*/ 227 h 326"/>
                <a:gd name="T22" fmla="*/ 401 w 473"/>
                <a:gd name="T23" fmla="*/ 227 h 326"/>
                <a:gd name="T24" fmla="*/ 394 w 473"/>
                <a:gd name="T25" fmla="*/ 181 h 326"/>
                <a:gd name="T26" fmla="*/ 409 w 473"/>
                <a:gd name="T27" fmla="*/ 132 h 326"/>
                <a:gd name="T28" fmla="*/ 443 w 473"/>
                <a:gd name="T29" fmla="*/ 145 h 326"/>
                <a:gd name="T30" fmla="*/ 473 w 473"/>
                <a:gd name="T31" fmla="*/ 113 h 326"/>
                <a:gd name="T32" fmla="*/ 443 w 473"/>
                <a:gd name="T33" fmla="*/ 83 h 326"/>
                <a:gd name="T34" fmla="*/ 409 w 473"/>
                <a:gd name="T35" fmla="*/ 95 h 326"/>
                <a:gd name="T36" fmla="*/ 394 w 473"/>
                <a:gd name="T37" fmla="*/ 61 h 326"/>
                <a:gd name="T38" fmla="*/ 401 w 473"/>
                <a:gd name="T39" fmla="*/ 0 h 326"/>
                <a:gd name="T40" fmla="*/ 0 w 473"/>
                <a:gd name="T41" fmla="*/ 166 h 326"/>
                <a:gd name="T42" fmla="*/ 0 w 473"/>
                <a:gd name="T43" fmla="*/ 166 h 326"/>
                <a:gd name="T44" fmla="*/ 39 w 473"/>
                <a:gd name="T45" fmla="*/ 21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3" h="326">
                  <a:moveTo>
                    <a:pt x="39" y="214"/>
                  </a:moveTo>
                  <a:cubicBezTo>
                    <a:pt x="52" y="225"/>
                    <a:pt x="65" y="235"/>
                    <a:pt x="73" y="227"/>
                  </a:cubicBezTo>
                  <a:cubicBezTo>
                    <a:pt x="81" y="219"/>
                    <a:pt x="75" y="209"/>
                    <a:pt x="89" y="195"/>
                  </a:cubicBezTo>
                  <a:cubicBezTo>
                    <a:pt x="103" y="182"/>
                    <a:pt x="120" y="185"/>
                    <a:pt x="131" y="196"/>
                  </a:cubicBezTo>
                  <a:cubicBezTo>
                    <a:pt x="142" y="206"/>
                    <a:pt x="144" y="227"/>
                    <a:pt x="132" y="239"/>
                  </a:cubicBezTo>
                  <a:cubicBezTo>
                    <a:pt x="119" y="252"/>
                    <a:pt x="105" y="248"/>
                    <a:pt x="99" y="254"/>
                  </a:cubicBezTo>
                  <a:cubicBezTo>
                    <a:pt x="93" y="260"/>
                    <a:pt x="109" y="287"/>
                    <a:pt x="123" y="299"/>
                  </a:cubicBezTo>
                  <a:cubicBezTo>
                    <a:pt x="137" y="311"/>
                    <a:pt x="161" y="326"/>
                    <a:pt x="161" y="326"/>
                  </a:cubicBezTo>
                  <a:cubicBezTo>
                    <a:pt x="161" y="326"/>
                    <a:pt x="161" y="326"/>
                    <a:pt x="161" y="326"/>
                  </a:cubicBezTo>
                  <a:cubicBezTo>
                    <a:pt x="222" y="265"/>
                    <a:pt x="307" y="227"/>
                    <a:pt x="401" y="227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1" y="227"/>
                    <a:pt x="395" y="199"/>
                    <a:pt x="394" y="181"/>
                  </a:cubicBezTo>
                  <a:cubicBezTo>
                    <a:pt x="392" y="162"/>
                    <a:pt x="401" y="132"/>
                    <a:pt x="409" y="132"/>
                  </a:cubicBezTo>
                  <a:cubicBezTo>
                    <a:pt x="418" y="132"/>
                    <a:pt x="424" y="145"/>
                    <a:pt x="443" y="145"/>
                  </a:cubicBezTo>
                  <a:cubicBezTo>
                    <a:pt x="460" y="145"/>
                    <a:pt x="473" y="128"/>
                    <a:pt x="473" y="113"/>
                  </a:cubicBezTo>
                  <a:cubicBezTo>
                    <a:pt x="473" y="98"/>
                    <a:pt x="462" y="83"/>
                    <a:pt x="443" y="83"/>
                  </a:cubicBezTo>
                  <a:cubicBezTo>
                    <a:pt x="423" y="83"/>
                    <a:pt x="421" y="95"/>
                    <a:pt x="409" y="95"/>
                  </a:cubicBezTo>
                  <a:cubicBezTo>
                    <a:pt x="398" y="95"/>
                    <a:pt x="396" y="78"/>
                    <a:pt x="394" y="61"/>
                  </a:cubicBezTo>
                  <a:cubicBezTo>
                    <a:pt x="392" y="45"/>
                    <a:pt x="396" y="25"/>
                    <a:pt x="401" y="0"/>
                  </a:cubicBezTo>
                  <a:cubicBezTo>
                    <a:pt x="245" y="0"/>
                    <a:pt x="103" y="63"/>
                    <a:pt x="0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5" y="187"/>
                    <a:pt x="26" y="204"/>
                    <a:pt x="39" y="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E34E630B-6091-4C65-929E-6FADB9F79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8463" y="1920875"/>
              <a:ext cx="1222375" cy="1770063"/>
            </a:xfrm>
            <a:custGeom>
              <a:avLst/>
              <a:gdLst>
                <a:gd name="T0" fmla="*/ 112 w 326"/>
                <a:gd name="T1" fmla="*/ 38 h 472"/>
                <a:gd name="T2" fmla="*/ 99 w 326"/>
                <a:gd name="T3" fmla="*/ 73 h 472"/>
                <a:gd name="T4" fmla="*/ 130 w 326"/>
                <a:gd name="T5" fmla="*/ 88 h 472"/>
                <a:gd name="T6" fmla="*/ 130 w 326"/>
                <a:gd name="T7" fmla="*/ 131 h 472"/>
                <a:gd name="T8" fmla="*/ 87 w 326"/>
                <a:gd name="T9" fmla="*/ 132 h 472"/>
                <a:gd name="T10" fmla="*/ 72 w 326"/>
                <a:gd name="T11" fmla="*/ 99 h 472"/>
                <a:gd name="T12" fmla="*/ 27 w 326"/>
                <a:gd name="T13" fmla="*/ 123 h 472"/>
                <a:gd name="T14" fmla="*/ 0 w 326"/>
                <a:gd name="T15" fmla="*/ 160 h 472"/>
                <a:gd name="T16" fmla="*/ 0 w 326"/>
                <a:gd name="T17" fmla="*/ 160 h 472"/>
                <a:gd name="T18" fmla="*/ 99 w 326"/>
                <a:gd name="T19" fmla="*/ 401 h 472"/>
                <a:gd name="T20" fmla="*/ 99 w 326"/>
                <a:gd name="T21" fmla="*/ 401 h 472"/>
                <a:gd name="T22" fmla="*/ 145 w 326"/>
                <a:gd name="T23" fmla="*/ 393 h 472"/>
                <a:gd name="T24" fmla="*/ 194 w 326"/>
                <a:gd name="T25" fmla="*/ 409 h 472"/>
                <a:gd name="T26" fmla="*/ 181 w 326"/>
                <a:gd name="T27" fmla="*/ 443 h 472"/>
                <a:gd name="T28" fmla="*/ 213 w 326"/>
                <a:gd name="T29" fmla="*/ 472 h 472"/>
                <a:gd name="T30" fmla="*/ 243 w 326"/>
                <a:gd name="T31" fmla="*/ 443 h 472"/>
                <a:gd name="T32" fmla="*/ 231 w 326"/>
                <a:gd name="T33" fmla="*/ 409 h 472"/>
                <a:gd name="T34" fmla="*/ 265 w 326"/>
                <a:gd name="T35" fmla="*/ 394 h 472"/>
                <a:gd name="T36" fmla="*/ 326 w 326"/>
                <a:gd name="T37" fmla="*/ 401 h 472"/>
                <a:gd name="T38" fmla="*/ 326 w 326"/>
                <a:gd name="T39" fmla="*/ 401 h 472"/>
                <a:gd name="T40" fmla="*/ 160 w 326"/>
                <a:gd name="T41" fmla="*/ 0 h 472"/>
                <a:gd name="T42" fmla="*/ 160 w 326"/>
                <a:gd name="T43" fmla="*/ 0 h 472"/>
                <a:gd name="T44" fmla="*/ 112 w 326"/>
                <a:gd name="T45" fmla="*/ 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472">
                  <a:moveTo>
                    <a:pt x="112" y="38"/>
                  </a:moveTo>
                  <a:cubicBezTo>
                    <a:pt x="101" y="52"/>
                    <a:pt x="91" y="65"/>
                    <a:pt x="99" y="73"/>
                  </a:cubicBezTo>
                  <a:cubicBezTo>
                    <a:pt x="107" y="81"/>
                    <a:pt x="117" y="75"/>
                    <a:pt x="130" y="88"/>
                  </a:cubicBezTo>
                  <a:cubicBezTo>
                    <a:pt x="144" y="102"/>
                    <a:pt x="141" y="120"/>
                    <a:pt x="130" y="131"/>
                  </a:cubicBezTo>
                  <a:cubicBezTo>
                    <a:pt x="120" y="141"/>
                    <a:pt x="99" y="144"/>
                    <a:pt x="87" y="132"/>
                  </a:cubicBezTo>
                  <a:cubicBezTo>
                    <a:pt x="74" y="119"/>
                    <a:pt x="78" y="105"/>
                    <a:pt x="72" y="99"/>
                  </a:cubicBezTo>
                  <a:cubicBezTo>
                    <a:pt x="66" y="93"/>
                    <a:pt x="39" y="108"/>
                    <a:pt x="27" y="123"/>
                  </a:cubicBezTo>
                  <a:cubicBezTo>
                    <a:pt x="15" y="137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61" y="222"/>
                    <a:pt x="99" y="307"/>
                    <a:pt x="99" y="401"/>
                  </a:cubicBezTo>
                  <a:cubicBezTo>
                    <a:pt x="99" y="401"/>
                    <a:pt x="99" y="401"/>
                    <a:pt x="99" y="401"/>
                  </a:cubicBezTo>
                  <a:cubicBezTo>
                    <a:pt x="99" y="401"/>
                    <a:pt x="126" y="395"/>
                    <a:pt x="145" y="393"/>
                  </a:cubicBezTo>
                  <a:cubicBezTo>
                    <a:pt x="164" y="392"/>
                    <a:pt x="194" y="400"/>
                    <a:pt x="194" y="409"/>
                  </a:cubicBezTo>
                  <a:cubicBezTo>
                    <a:pt x="194" y="417"/>
                    <a:pt x="181" y="424"/>
                    <a:pt x="181" y="443"/>
                  </a:cubicBezTo>
                  <a:cubicBezTo>
                    <a:pt x="181" y="459"/>
                    <a:pt x="198" y="472"/>
                    <a:pt x="213" y="472"/>
                  </a:cubicBezTo>
                  <a:cubicBezTo>
                    <a:pt x="228" y="472"/>
                    <a:pt x="243" y="462"/>
                    <a:pt x="243" y="443"/>
                  </a:cubicBezTo>
                  <a:cubicBezTo>
                    <a:pt x="243" y="423"/>
                    <a:pt x="231" y="420"/>
                    <a:pt x="231" y="409"/>
                  </a:cubicBezTo>
                  <a:cubicBezTo>
                    <a:pt x="231" y="397"/>
                    <a:pt x="248" y="396"/>
                    <a:pt x="265" y="394"/>
                  </a:cubicBezTo>
                  <a:cubicBezTo>
                    <a:pt x="281" y="392"/>
                    <a:pt x="301" y="396"/>
                    <a:pt x="326" y="401"/>
                  </a:cubicBezTo>
                  <a:cubicBezTo>
                    <a:pt x="326" y="401"/>
                    <a:pt x="326" y="401"/>
                    <a:pt x="326" y="401"/>
                  </a:cubicBezTo>
                  <a:cubicBezTo>
                    <a:pt x="326" y="244"/>
                    <a:pt x="263" y="10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9" y="15"/>
                    <a:pt x="122" y="26"/>
                    <a:pt x="112" y="3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06C5699-2A96-4455-AEFF-DDD2F5D11CC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47925" y="1920875"/>
              <a:ext cx="1227138" cy="1536700"/>
            </a:xfrm>
            <a:custGeom>
              <a:avLst/>
              <a:gdLst>
                <a:gd name="T0" fmla="*/ 61 w 327"/>
                <a:gd name="T1" fmla="*/ 408 h 410"/>
                <a:gd name="T2" fmla="*/ 95 w 327"/>
                <a:gd name="T3" fmla="*/ 393 h 410"/>
                <a:gd name="T4" fmla="*/ 84 w 327"/>
                <a:gd name="T5" fmla="*/ 359 h 410"/>
                <a:gd name="T6" fmla="*/ 114 w 327"/>
                <a:gd name="T7" fmla="*/ 329 h 410"/>
                <a:gd name="T8" fmla="*/ 145 w 327"/>
                <a:gd name="T9" fmla="*/ 359 h 410"/>
                <a:gd name="T10" fmla="*/ 132 w 327"/>
                <a:gd name="T11" fmla="*/ 393 h 410"/>
                <a:gd name="T12" fmla="*/ 181 w 327"/>
                <a:gd name="T13" fmla="*/ 408 h 410"/>
                <a:gd name="T14" fmla="*/ 227 w 327"/>
                <a:gd name="T15" fmla="*/ 401 h 410"/>
                <a:gd name="T16" fmla="*/ 227 w 327"/>
                <a:gd name="T17" fmla="*/ 401 h 410"/>
                <a:gd name="T18" fmla="*/ 327 w 327"/>
                <a:gd name="T19" fmla="*/ 160 h 410"/>
                <a:gd name="T20" fmla="*/ 327 w 327"/>
                <a:gd name="T21" fmla="*/ 160 h 410"/>
                <a:gd name="T22" fmla="*/ 289 w 327"/>
                <a:gd name="T23" fmla="*/ 133 h 410"/>
                <a:gd name="T24" fmla="*/ 265 w 327"/>
                <a:gd name="T25" fmla="*/ 88 h 410"/>
                <a:gd name="T26" fmla="*/ 298 w 327"/>
                <a:gd name="T27" fmla="*/ 73 h 410"/>
                <a:gd name="T28" fmla="*/ 297 w 327"/>
                <a:gd name="T29" fmla="*/ 30 h 410"/>
                <a:gd name="T30" fmla="*/ 255 w 327"/>
                <a:gd name="T31" fmla="*/ 29 h 410"/>
                <a:gd name="T32" fmla="*/ 239 w 327"/>
                <a:gd name="T33" fmla="*/ 61 h 410"/>
                <a:gd name="T34" fmla="*/ 205 w 327"/>
                <a:gd name="T35" fmla="*/ 48 h 410"/>
                <a:gd name="T36" fmla="*/ 166 w 327"/>
                <a:gd name="T37" fmla="*/ 0 h 410"/>
                <a:gd name="T38" fmla="*/ 166 w 327"/>
                <a:gd name="T39" fmla="*/ 0 h 410"/>
                <a:gd name="T40" fmla="*/ 0 w 327"/>
                <a:gd name="T41" fmla="*/ 401 h 410"/>
                <a:gd name="T42" fmla="*/ 0 w 327"/>
                <a:gd name="T43" fmla="*/ 401 h 410"/>
                <a:gd name="T44" fmla="*/ 61 w 327"/>
                <a:gd name="T45" fmla="*/ 408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" h="410">
                  <a:moveTo>
                    <a:pt x="61" y="408"/>
                  </a:moveTo>
                  <a:cubicBezTo>
                    <a:pt x="78" y="406"/>
                    <a:pt x="95" y="404"/>
                    <a:pt x="95" y="393"/>
                  </a:cubicBezTo>
                  <a:cubicBezTo>
                    <a:pt x="95" y="381"/>
                    <a:pt x="84" y="379"/>
                    <a:pt x="84" y="359"/>
                  </a:cubicBezTo>
                  <a:cubicBezTo>
                    <a:pt x="84" y="340"/>
                    <a:pt x="99" y="329"/>
                    <a:pt x="114" y="329"/>
                  </a:cubicBezTo>
                  <a:cubicBezTo>
                    <a:pt x="129" y="329"/>
                    <a:pt x="145" y="342"/>
                    <a:pt x="145" y="359"/>
                  </a:cubicBezTo>
                  <a:cubicBezTo>
                    <a:pt x="145" y="378"/>
                    <a:pt x="132" y="384"/>
                    <a:pt x="132" y="393"/>
                  </a:cubicBezTo>
                  <a:cubicBezTo>
                    <a:pt x="132" y="401"/>
                    <a:pt x="162" y="410"/>
                    <a:pt x="181" y="408"/>
                  </a:cubicBezTo>
                  <a:cubicBezTo>
                    <a:pt x="200" y="407"/>
                    <a:pt x="227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7" y="307"/>
                    <a:pt x="265" y="222"/>
                    <a:pt x="327" y="160"/>
                  </a:cubicBezTo>
                  <a:cubicBezTo>
                    <a:pt x="327" y="160"/>
                    <a:pt x="327" y="160"/>
                    <a:pt x="327" y="160"/>
                  </a:cubicBezTo>
                  <a:cubicBezTo>
                    <a:pt x="327" y="160"/>
                    <a:pt x="303" y="145"/>
                    <a:pt x="289" y="133"/>
                  </a:cubicBezTo>
                  <a:cubicBezTo>
                    <a:pt x="275" y="121"/>
                    <a:pt x="259" y="94"/>
                    <a:pt x="265" y="88"/>
                  </a:cubicBezTo>
                  <a:cubicBezTo>
                    <a:pt x="271" y="82"/>
                    <a:pt x="285" y="86"/>
                    <a:pt x="298" y="73"/>
                  </a:cubicBezTo>
                  <a:cubicBezTo>
                    <a:pt x="310" y="61"/>
                    <a:pt x="308" y="40"/>
                    <a:pt x="297" y="30"/>
                  </a:cubicBezTo>
                  <a:cubicBezTo>
                    <a:pt x="286" y="19"/>
                    <a:pt x="269" y="16"/>
                    <a:pt x="255" y="29"/>
                  </a:cubicBezTo>
                  <a:cubicBezTo>
                    <a:pt x="241" y="43"/>
                    <a:pt x="247" y="53"/>
                    <a:pt x="239" y="61"/>
                  </a:cubicBezTo>
                  <a:cubicBezTo>
                    <a:pt x="231" y="69"/>
                    <a:pt x="218" y="59"/>
                    <a:pt x="205" y="48"/>
                  </a:cubicBezTo>
                  <a:cubicBezTo>
                    <a:pt x="192" y="38"/>
                    <a:pt x="181" y="21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64" y="103"/>
                    <a:pt x="0" y="244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6" y="406"/>
                    <a:pt x="45" y="410"/>
                    <a:pt x="61" y="40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EE1BF095-F927-4D95-B637-3D5761F76457}"/>
                </a:ext>
              </a:extLst>
            </p:cNvPr>
            <p:cNvSpPr>
              <a:spLocks/>
            </p:cNvSpPr>
            <p:nvPr/>
          </p:nvSpPr>
          <p:spPr bwMode="gray">
            <a:xfrm>
              <a:off x="3071813" y="4324350"/>
              <a:ext cx="1536700" cy="1227138"/>
            </a:xfrm>
            <a:custGeom>
              <a:avLst/>
              <a:gdLst>
                <a:gd name="T0" fmla="*/ 408 w 410"/>
                <a:gd name="T1" fmla="*/ 266 h 327"/>
                <a:gd name="T2" fmla="*/ 393 w 410"/>
                <a:gd name="T3" fmla="*/ 232 h 327"/>
                <a:gd name="T4" fmla="*/ 359 w 410"/>
                <a:gd name="T5" fmla="*/ 243 h 327"/>
                <a:gd name="T6" fmla="*/ 330 w 410"/>
                <a:gd name="T7" fmla="*/ 213 h 327"/>
                <a:gd name="T8" fmla="*/ 359 w 410"/>
                <a:gd name="T9" fmla="*/ 182 h 327"/>
                <a:gd name="T10" fmla="*/ 393 w 410"/>
                <a:gd name="T11" fmla="*/ 195 h 327"/>
                <a:gd name="T12" fmla="*/ 408 w 410"/>
                <a:gd name="T13" fmla="*/ 146 h 327"/>
                <a:gd name="T14" fmla="*/ 401 w 410"/>
                <a:gd name="T15" fmla="*/ 100 h 327"/>
                <a:gd name="T16" fmla="*/ 401 w 410"/>
                <a:gd name="T17" fmla="*/ 100 h 327"/>
                <a:gd name="T18" fmla="*/ 161 w 410"/>
                <a:gd name="T19" fmla="*/ 0 h 327"/>
                <a:gd name="T20" fmla="*/ 161 w 410"/>
                <a:gd name="T21" fmla="*/ 0 h 327"/>
                <a:gd name="T22" fmla="*/ 133 w 410"/>
                <a:gd name="T23" fmla="*/ 38 h 327"/>
                <a:gd name="T24" fmla="*/ 88 w 410"/>
                <a:gd name="T25" fmla="*/ 62 h 327"/>
                <a:gd name="T26" fmla="*/ 73 w 410"/>
                <a:gd name="T27" fmla="*/ 29 h 327"/>
                <a:gd name="T28" fmla="*/ 30 w 410"/>
                <a:gd name="T29" fmla="*/ 30 h 327"/>
                <a:gd name="T30" fmla="*/ 30 w 410"/>
                <a:gd name="T31" fmla="*/ 72 h 327"/>
                <a:gd name="T32" fmla="*/ 61 w 410"/>
                <a:gd name="T33" fmla="*/ 88 h 327"/>
                <a:gd name="T34" fmla="*/ 48 w 410"/>
                <a:gd name="T35" fmla="*/ 122 h 327"/>
                <a:gd name="T36" fmla="*/ 0 w 410"/>
                <a:gd name="T37" fmla="*/ 161 h 327"/>
                <a:gd name="T38" fmla="*/ 0 w 410"/>
                <a:gd name="T39" fmla="*/ 161 h 327"/>
                <a:gd name="T40" fmla="*/ 401 w 410"/>
                <a:gd name="T41" fmla="*/ 327 h 327"/>
                <a:gd name="T42" fmla="*/ 401 w 410"/>
                <a:gd name="T43" fmla="*/ 327 h 327"/>
                <a:gd name="T44" fmla="*/ 408 w 410"/>
                <a:gd name="T45" fmla="*/ 2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327">
                  <a:moveTo>
                    <a:pt x="408" y="266"/>
                  </a:moveTo>
                  <a:cubicBezTo>
                    <a:pt x="406" y="249"/>
                    <a:pt x="404" y="232"/>
                    <a:pt x="393" y="232"/>
                  </a:cubicBezTo>
                  <a:cubicBezTo>
                    <a:pt x="382" y="232"/>
                    <a:pt x="379" y="243"/>
                    <a:pt x="359" y="243"/>
                  </a:cubicBezTo>
                  <a:cubicBezTo>
                    <a:pt x="340" y="243"/>
                    <a:pt x="330" y="228"/>
                    <a:pt x="330" y="213"/>
                  </a:cubicBezTo>
                  <a:cubicBezTo>
                    <a:pt x="330" y="198"/>
                    <a:pt x="343" y="182"/>
                    <a:pt x="359" y="182"/>
                  </a:cubicBezTo>
                  <a:cubicBezTo>
                    <a:pt x="378" y="182"/>
                    <a:pt x="385" y="195"/>
                    <a:pt x="393" y="195"/>
                  </a:cubicBezTo>
                  <a:cubicBezTo>
                    <a:pt x="402" y="195"/>
                    <a:pt x="410" y="165"/>
                    <a:pt x="408" y="146"/>
                  </a:cubicBezTo>
                  <a:cubicBezTo>
                    <a:pt x="407" y="127"/>
                    <a:pt x="401" y="100"/>
                    <a:pt x="401" y="100"/>
                  </a:cubicBezTo>
                  <a:cubicBezTo>
                    <a:pt x="401" y="100"/>
                    <a:pt x="401" y="100"/>
                    <a:pt x="401" y="100"/>
                  </a:cubicBezTo>
                  <a:cubicBezTo>
                    <a:pt x="307" y="100"/>
                    <a:pt x="222" y="62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46" y="24"/>
                    <a:pt x="133" y="38"/>
                  </a:cubicBezTo>
                  <a:cubicBezTo>
                    <a:pt x="121" y="52"/>
                    <a:pt x="94" y="68"/>
                    <a:pt x="88" y="62"/>
                  </a:cubicBezTo>
                  <a:cubicBezTo>
                    <a:pt x="82" y="56"/>
                    <a:pt x="87" y="42"/>
                    <a:pt x="73" y="29"/>
                  </a:cubicBezTo>
                  <a:cubicBezTo>
                    <a:pt x="62" y="17"/>
                    <a:pt x="40" y="19"/>
                    <a:pt x="30" y="30"/>
                  </a:cubicBezTo>
                  <a:cubicBezTo>
                    <a:pt x="19" y="41"/>
                    <a:pt x="16" y="58"/>
                    <a:pt x="30" y="72"/>
                  </a:cubicBezTo>
                  <a:cubicBezTo>
                    <a:pt x="44" y="86"/>
                    <a:pt x="53" y="80"/>
                    <a:pt x="61" y="88"/>
                  </a:cubicBezTo>
                  <a:cubicBezTo>
                    <a:pt x="70" y="96"/>
                    <a:pt x="59" y="109"/>
                    <a:pt x="48" y="122"/>
                  </a:cubicBezTo>
                  <a:cubicBezTo>
                    <a:pt x="38" y="135"/>
                    <a:pt x="22" y="146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03" y="263"/>
                    <a:pt x="245" y="327"/>
                    <a:pt x="401" y="327"/>
                  </a:cubicBezTo>
                  <a:cubicBezTo>
                    <a:pt x="401" y="327"/>
                    <a:pt x="401" y="327"/>
                    <a:pt x="401" y="327"/>
                  </a:cubicBezTo>
                  <a:cubicBezTo>
                    <a:pt x="406" y="301"/>
                    <a:pt x="410" y="281"/>
                    <a:pt x="408" y="266"/>
                  </a:cubicBezTo>
                  <a:close/>
                </a:path>
              </a:pathLst>
            </a:custGeom>
            <a:solidFill>
              <a:srgbClr val="7F7F7F"/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ED191B22-E304-4A8A-B203-D95470328FB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8463" y="3390900"/>
              <a:ext cx="1222375" cy="1536700"/>
            </a:xfrm>
            <a:custGeom>
              <a:avLst/>
              <a:gdLst>
                <a:gd name="T0" fmla="*/ 326 w 326"/>
                <a:gd name="T1" fmla="*/ 9 h 410"/>
                <a:gd name="T2" fmla="*/ 326 w 326"/>
                <a:gd name="T3" fmla="*/ 9 h 410"/>
                <a:gd name="T4" fmla="*/ 265 w 326"/>
                <a:gd name="T5" fmla="*/ 2 h 410"/>
                <a:gd name="T6" fmla="*/ 231 w 326"/>
                <a:gd name="T7" fmla="*/ 17 h 410"/>
                <a:gd name="T8" fmla="*/ 243 w 326"/>
                <a:gd name="T9" fmla="*/ 51 h 410"/>
                <a:gd name="T10" fmla="*/ 213 w 326"/>
                <a:gd name="T11" fmla="*/ 80 h 410"/>
                <a:gd name="T12" fmla="*/ 181 w 326"/>
                <a:gd name="T13" fmla="*/ 51 h 410"/>
                <a:gd name="T14" fmla="*/ 194 w 326"/>
                <a:gd name="T15" fmla="*/ 17 h 410"/>
                <a:gd name="T16" fmla="*/ 145 w 326"/>
                <a:gd name="T17" fmla="*/ 1 h 410"/>
                <a:gd name="T18" fmla="*/ 99 w 326"/>
                <a:gd name="T19" fmla="*/ 9 h 410"/>
                <a:gd name="T20" fmla="*/ 99 w 326"/>
                <a:gd name="T21" fmla="*/ 9 h 410"/>
                <a:gd name="T22" fmla="*/ 99 w 326"/>
                <a:gd name="T23" fmla="*/ 9 h 410"/>
                <a:gd name="T24" fmla="*/ 0 w 326"/>
                <a:gd name="T25" fmla="*/ 249 h 410"/>
                <a:gd name="T26" fmla="*/ 0 w 326"/>
                <a:gd name="T27" fmla="*/ 249 h 410"/>
                <a:gd name="T28" fmla="*/ 37 w 326"/>
                <a:gd name="T29" fmla="*/ 277 h 410"/>
                <a:gd name="T30" fmla="*/ 61 w 326"/>
                <a:gd name="T31" fmla="*/ 322 h 410"/>
                <a:gd name="T32" fmla="*/ 28 w 326"/>
                <a:gd name="T33" fmla="*/ 337 h 410"/>
                <a:gd name="T34" fmla="*/ 29 w 326"/>
                <a:gd name="T35" fmla="*/ 380 h 410"/>
                <a:gd name="T36" fmla="*/ 72 w 326"/>
                <a:gd name="T37" fmla="*/ 380 h 410"/>
                <a:gd name="T38" fmla="*/ 87 w 326"/>
                <a:gd name="T39" fmla="*/ 348 h 410"/>
                <a:gd name="T40" fmla="*/ 122 w 326"/>
                <a:gd name="T41" fmla="*/ 362 h 410"/>
                <a:gd name="T42" fmla="*/ 160 w 326"/>
                <a:gd name="T43" fmla="*/ 410 h 410"/>
                <a:gd name="T44" fmla="*/ 160 w 326"/>
                <a:gd name="T45" fmla="*/ 410 h 410"/>
                <a:gd name="T46" fmla="*/ 326 w 326"/>
                <a:gd name="T47" fmla="*/ 9 h 410"/>
                <a:gd name="T48" fmla="*/ 326 w 326"/>
                <a:gd name="T49" fmla="*/ 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" h="410">
                  <a:moveTo>
                    <a:pt x="326" y="9"/>
                  </a:moveTo>
                  <a:cubicBezTo>
                    <a:pt x="326" y="9"/>
                    <a:pt x="326" y="9"/>
                    <a:pt x="326" y="9"/>
                  </a:cubicBezTo>
                  <a:cubicBezTo>
                    <a:pt x="301" y="4"/>
                    <a:pt x="281" y="0"/>
                    <a:pt x="265" y="2"/>
                  </a:cubicBezTo>
                  <a:cubicBezTo>
                    <a:pt x="248" y="4"/>
                    <a:pt x="231" y="5"/>
                    <a:pt x="231" y="17"/>
                  </a:cubicBezTo>
                  <a:cubicBezTo>
                    <a:pt x="231" y="28"/>
                    <a:pt x="243" y="31"/>
                    <a:pt x="243" y="51"/>
                  </a:cubicBezTo>
                  <a:cubicBezTo>
                    <a:pt x="243" y="70"/>
                    <a:pt x="228" y="80"/>
                    <a:pt x="213" y="80"/>
                  </a:cubicBezTo>
                  <a:cubicBezTo>
                    <a:pt x="198" y="80"/>
                    <a:pt x="181" y="67"/>
                    <a:pt x="181" y="51"/>
                  </a:cubicBezTo>
                  <a:cubicBezTo>
                    <a:pt x="181" y="32"/>
                    <a:pt x="194" y="25"/>
                    <a:pt x="194" y="17"/>
                  </a:cubicBezTo>
                  <a:cubicBezTo>
                    <a:pt x="194" y="8"/>
                    <a:pt x="164" y="0"/>
                    <a:pt x="145" y="1"/>
                  </a:cubicBezTo>
                  <a:cubicBezTo>
                    <a:pt x="126" y="3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3"/>
                    <a:pt x="61" y="188"/>
                    <a:pt x="0" y="2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49"/>
                    <a:pt x="23" y="264"/>
                    <a:pt x="37" y="277"/>
                  </a:cubicBezTo>
                  <a:cubicBezTo>
                    <a:pt x="51" y="289"/>
                    <a:pt x="67" y="316"/>
                    <a:pt x="61" y="322"/>
                  </a:cubicBezTo>
                  <a:cubicBezTo>
                    <a:pt x="55" y="328"/>
                    <a:pt x="41" y="323"/>
                    <a:pt x="28" y="337"/>
                  </a:cubicBezTo>
                  <a:cubicBezTo>
                    <a:pt x="16" y="348"/>
                    <a:pt x="19" y="370"/>
                    <a:pt x="29" y="380"/>
                  </a:cubicBezTo>
                  <a:cubicBezTo>
                    <a:pt x="40" y="391"/>
                    <a:pt x="58" y="394"/>
                    <a:pt x="72" y="380"/>
                  </a:cubicBezTo>
                  <a:cubicBezTo>
                    <a:pt x="85" y="366"/>
                    <a:pt x="79" y="357"/>
                    <a:pt x="87" y="348"/>
                  </a:cubicBezTo>
                  <a:cubicBezTo>
                    <a:pt x="95" y="340"/>
                    <a:pt x="108" y="351"/>
                    <a:pt x="122" y="362"/>
                  </a:cubicBezTo>
                  <a:cubicBezTo>
                    <a:pt x="134" y="372"/>
                    <a:pt x="145" y="388"/>
                    <a:pt x="160" y="410"/>
                  </a:cubicBezTo>
                  <a:cubicBezTo>
                    <a:pt x="160" y="410"/>
                    <a:pt x="160" y="410"/>
                    <a:pt x="160" y="410"/>
                  </a:cubicBezTo>
                  <a:cubicBezTo>
                    <a:pt x="263" y="307"/>
                    <a:pt x="326" y="165"/>
                    <a:pt x="326" y="9"/>
                  </a:cubicBezTo>
                  <a:cubicBezTo>
                    <a:pt x="326" y="9"/>
                    <a:pt x="326" y="9"/>
                    <a:pt x="326" y="9"/>
                  </a:cubicBezTo>
                  <a:close/>
                </a:path>
              </a:pathLst>
            </a:custGeom>
            <a:solidFill>
              <a:srgbClr val="BFBFBF"/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91775FF-EB5A-42D7-94EC-DBEA8B05845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1838" y="1298575"/>
              <a:ext cx="1536700" cy="1222375"/>
            </a:xfrm>
            <a:custGeom>
              <a:avLst/>
              <a:gdLst>
                <a:gd name="T0" fmla="*/ 2 w 410"/>
                <a:gd name="T1" fmla="*/ 61 h 326"/>
                <a:gd name="T2" fmla="*/ 17 w 410"/>
                <a:gd name="T3" fmla="*/ 95 h 326"/>
                <a:gd name="T4" fmla="*/ 51 w 410"/>
                <a:gd name="T5" fmla="*/ 83 h 326"/>
                <a:gd name="T6" fmla="*/ 81 w 410"/>
                <a:gd name="T7" fmla="*/ 113 h 326"/>
                <a:gd name="T8" fmla="*/ 51 w 410"/>
                <a:gd name="T9" fmla="*/ 145 h 326"/>
                <a:gd name="T10" fmla="*/ 17 w 410"/>
                <a:gd name="T11" fmla="*/ 132 h 326"/>
                <a:gd name="T12" fmla="*/ 2 w 410"/>
                <a:gd name="T13" fmla="*/ 181 h 326"/>
                <a:gd name="T14" fmla="*/ 9 w 410"/>
                <a:gd name="T15" fmla="*/ 227 h 326"/>
                <a:gd name="T16" fmla="*/ 9 w 410"/>
                <a:gd name="T17" fmla="*/ 227 h 326"/>
                <a:gd name="T18" fmla="*/ 250 w 410"/>
                <a:gd name="T19" fmla="*/ 326 h 326"/>
                <a:gd name="T20" fmla="*/ 250 w 410"/>
                <a:gd name="T21" fmla="*/ 326 h 326"/>
                <a:gd name="T22" fmla="*/ 277 w 410"/>
                <a:gd name="T23" fmla="*/ 289 h 326"/>
                <a:gd name="T24" fmla="*/ 322 w 410"/>
                <a:gd name="T25" fmla="*/ 265 h 326"/>
                <a:gd name="T26" fmla="*/ 337 w 410"/>
                <a:gd name="T27" fmla="*/ 298 h 326"/>
                <a:gd name="T28" fmla="*/ 380 w 410"/>
                <a:gd name="T29" fmla="*/ 297 h 326"/>
                <a:gd name="T30" fmla="*/ 380 w 410"/>
                <a:gd name="T31" fmla="*/ 254 h 326"/>
                <a:gd name="T32" fmla="*/ 349 w 410"/>
                <a:gd name="T33" fmla="*/ 239 h 326"/>
                <a:gd name="T34" fmla="*/ 362 w 410"/>
                <a:gd name="T35" fmla="*/ 204 h 326"/>
                <a:gd name="T36" fmla="*/ 410 w 410"/>
                <a:gd name="T37" fmla="*/ 166 h 326"/>
                <a:gd name="T38" fmla="*/ 410 w 410"/>
                <a:gd name="T39" fmla="*/ 166 h 326"/>
                <a:gd name="T40" fmla="*/ 9 w 410"/>
                <a:gd name="T41" fmla="*/ 0 h 326"/>
                <a:gd name="T42" fmla="*/ 2 w 410"/>
                <a:gd name="T43" fmla="*/ 6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326">
                  <a:moveTo>
                    <a:pt x="2" y="61"/>
                  </a:moveTo>
                  <a:cubicBezTo>
                    <a:pt x="4" y="78"/>
                    <a:pt x="6" y="95"/>
                    <a:pt x="17" y="95"/>
                  </a:cubicBezTo>
                  <a:cubicBezTo>
                    <a:pt x="29" y="95"/>
                    <a:pt x="31" y="83"/>
                    <a:pt x="51" y="83"/>
                  </a:cubicBezTo>
                  <a:cubicBezTo>
                    <a:pt x="70" y="83"/>
                    <a:pt x="81" y="98"/>
                    <a:pt x="81" y="113"/>
                  </a:cubicBezTo>
                  <a:cubicBezTo>
                    <a:pt x="81" y="128"/>
                    <a:pt x="68" y="145"/>
                    <a:pt x="51" y="145"/>
                  </a:cubicBezTo>
                  <a:cubicBezTo>
                    <a:pt x="32" y="145"/>
                    <a:pt x="26" y="132"/>
                    <a:pt x="17" y="132"/>
                  </a:cubicBezTo>
                  <a:cubicBezTo>
                    <a:pt x="9" y="132"/>
                    <a:pt x="0" y="162"/>
                    <a:pt x="2" y="181"/>
                  </a:cubicBezTo>
                  <a:cubicBezTo>
                    <a:pt x="3" y="199"/>
                    <a:pt x="9" y="227"/>
                    <a:pt x="9" y="227"/>
                  </a:cubicBezTo>
                  <a:cubicBezTo>
                    <a:pt x="9" y="227"/>
                    <a:pt x="9" y="227"/>
                    <a:pt x="9" y="227"/>
                  </a:cubicBezTo>
                  <a:cubicBezTo>
                    <a:pt x="103" y="227"/>
                    <a:pt x="188" y="265"/>
                    <a:pt x="250" y="326"/>
                  </a:cubicBezTo>
                  <a:cubicBezTo>
                    <a:pt x="250" y="326"/>
                    <a:pt x="250" y="326"/>
                    <a:pt x="250" y="326"/>
                  </a:cubicBezTo>
                  <a:cubicBezTo>
                    <a:pt x="250" y="326"/>
                    <a:pt x="265" y="303"/>
                    <a:pt x="277" y="289"/>
                  </a:cubicBezTo>
                  <a:cubicBezTo>
                    <a:pt x="289" y="274"/>
                    <a:pt x="316" y="259"/>
                    <a:pt x="322" y="265"/>
                  </a:cubicBezTo>
                  <a:cubicBezTo>
                    <a:pt x="328" y="271"/>
                    <a:pt x="324" y="285"/>
                    <a:pt x="337" y="298"/>
                  </a:cubicBezTo>
                  <a:cubicBezTo>
                    <a:pt x="349" y="310"/>
                    <a:pt x="370" y="307"/>
                    <a:pt x="380" y="297"/>
                  </a:cubicBezTo>
                  <a:cubicBezTo>
                    <a:pt x="391" y="286"/>
                    <a:pt x="394" y="268"/>
                    <a:pt x="380" y="254"/>
                  </a:cubicBezTo>
                  <a:cubicBezTo>
                    <a:pt x="367" y="241"/>
                    <a:pt x="357" y="247"/>
                    <a:pt x="349" y="239"/>
                  </a:cubicBezTo>
                  <a:cubicBezTo>
                    <a:pt x="341" y="231"/>
                    <a:pt x="351" y="218"/>
                    <a:pt x="362" y="204"/>
                  </a:cubicBezTo>
                  <a:cubicBezTo>
                    <a:pt x="372" y="192"/>
                    <a:pt x="389" y="181"/>
                    <a:pt x="410" y="166"/>
                  </a:cubicBezTo>
                  <a:cubicBezTo>
                    <a:pt x="410" y="166"/>
                    <a:pt x="410" y="166"/>
                    <a:pt x="410" y="166"/>
                  </a:cubicBezTo>
                  <a:cubicBezTo>
                    <a:pt x="307" y="63"/>
                    <a:pt x="166" y="0"/>
                    <a:pt x="9" y="0"/>
                  </a:cubicBezTo>
                  <a:cubicBezTo>
                    <a:pt x="4" y="25"/>
                    <a:pt x="0" y="45"/>
                    <a:pt x="2" y="6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ffectLst/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Text Box 13" descr="PresentationLoad.com">
            <a:extLst>
              <a:ext uri="{FF2B5EF4-FFF2-40B4-BE49-F238E27FC236}">
                <a16:creationId xmlns:a16="http://schemas.microsoft.com/office/drawing/2014/main" id="{E7663528-1E45-4C46-AF18-5C54BD760B1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4284" y="1453111"/>
            <a:ext cx="4142822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defTabSz="801688"/>
            <a:r>
              <a:rPr lang="en-US" sz="2000" b="1" dirty="0" err="1">
                <a:solidFill>
                  <a:srgbClr val="000000"/>
                </a:solidFill>
              </a:rPr>
              <a:t>nrwGOV</a:t>
            </a:r>
            <a:endParaRPr lang="en-US" sz="2000" b="1" dirty="0">
              <a:solidFill>
                <a:srgbClr val="000000"/>
              </a:solidFill>
            </a:endParaRPr>
          </a:p>
          <a:p>
            <a:pPr defTabSz="801688"/>
            <a:r>
              <a:rPr lang="en-US" sz="1600" dirty="0" err="1">
                <a:solidFill>
                  <a:srgbClr val="000000"/>
                </a:solidFill>
              </a:rPr>
              <a:t>einheitliches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Landesdesign</a:t>
            </a:r>
            <a:r>
              <a:rPr lang="en-US" sz="1600" dirty="0">
                <a:solidFill>
                  <a:srgbClr val="000000"/>
                </a:solidFill>
              </a:rPr>
              <a:t> und</a:t>
            </a:r>
          </a:p>
          <a:p>
            <a:pPr defTabSz="801688"/>
            <a:r>
              <a:rPr lang="en-US" sz="1600" dirty="0">
                <a:solidFill>
                  <a:srgbClr val="000000"/>
                </a:solidFill>
              </a:rPr>
              <a:t>Content Management System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4" name="Text Box 13" descr="PresentationLoad.com">
            <a:extLst>
              <a:ext uri="{FF2B5EF4-FFF2-40B4-BE49-F238E27FC236}">
                <a16:creationId xmlns:a16="http://schemas.microsoft.com/office/drawing/2014/main" id="{42FBAFA8-B96D-4971-97E7-2043471F0B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0272" y="3805153"/>
            <a:ext cx="3259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/>
            <a:r>
              <a:rPr lang="en-US" sz="2000" b="1" dirty="0" err="1">
                <a:solidFill>
                  <a:srgbClr val="000000"/>
                </a:solidFill>
              </a:rPr>
              <a:t>ePayBL</a:t>
            </a:r>
            <a:endParaRPr lang="en-US" sz="2200" b="1" dirty="0">
              <a:solidFill>
                <a:srgbClr val="000000"/>
              </a:solidFill>
            </a:endParaRPr>
          </a:p>
          <a:p>
            <a:pPr defTabSz="801688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elektronisches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Bezahlsystem</a:t>
            </a:r>
            <a:r>
              <a:rPr lang="en-US" sz="1600" dirty="0">
                <a:solidFill>
                  <a:srgbClr val="000000"/>
                </a:solidFill>
              </a:rPr>
              <a:t> der Bund und Länder</a:t>
            </a:r>
          </a:p>
        </p:txBody>
      </p:sp>
      <p:sp>
        <p:nvSpPr>
          <p:cNvPr id="15" name="Text Box 13" descr="PresentationLoad.com">
            <a:extLst>
              <a:ext uri="{FF2B5EF4-FFF2-40B4-BE49-F238E27FC236}">
                <a16:creationId xmlns:a16="http://schemas.microsoft.com/office/drawing/2014/main" id="{35F60311-A7B1-4A53-ADD9-B3D95C35F5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52148" y="1457548"/>
            <a:ext cx="4160944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r" defTabSz="801688"/>
            <a:r>
              <a:rPr lang="en-US" sz="2000" b="1" dirty="0" err="1"/>
              <a:t>BundID</a:t>
            </a:r>
            <a:r>
              <a:rPr lang="en-US" sz="2000" b="1" dirty="0"/>
              <a:t>, </a:t>
            </a:r>
            <a:r>
              <a:rPr lang="en-US" sz="2000" b="1" dirty="0" err="1"/>
              <a:t>Servicekonto.NRW</a:t>
            </a:r>
            <a:r>
              <a:rPr lang="en-US" sz="2000" b="1" dirty="0"/>
              <a:t>,</a:t>
            </a:r>
          </a:p>
          <a:p>
            <a:pPr algn="r" defTabSz="801688"/>
            <a:r>
              <a:rPr lang="en-US" sz="2000" b="1" dirty="0"/>
              <a:t>Mein </a:t>
            </a:r>
            <a:r>
              <a:rPr lang="en-US" sz="2000" b="1" dirty="0" err="1"/>
              <a:t>Unternehmenskonto</a:t>
            </a:r>
            <a:endParaRPr lang="en-US" sz="2000" b="1" dirty="0"/>
          </a:p>
          <a:p>
            <a:pPr algn="r" defTabSz="801688"/>
            <a:r>
              <a:rPr lang="en-US" sz="1600" dirty="0" err="1"/>
              <a:t>Nutzerkonten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Antragstellende</a:t>
            </a:r>
            <a:endParaRPr lang="en-US" sz="1600" dirty="0"/>
          </a:p>
        </p:txBody>
      </p:sp>
      <p:sp>
        <p:nvSpPr>
          <p:cNvPr id="16" name="Text Box 13" descr="PresentationLoad.com">
            <a:extLst>
              <a:ext uri="{FF2B5EF4-FFF2-40B4-BE49-F238E27FC236}">
                <a16:creationId xmlns:a16="http://schemas.microsoft.com/office/drawing/2014/main" id="{9389FBA0-0D61-44A3-806C-7E125F7EB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0272" y="5144717"/>
            <a:ext cx="4497842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/>
            <a:r>
              <a:rPr lang="en-US" sz="2000" b="1" dirty="0" err="1"/>
              <a:t>Nutzerorientierung</a:t>
            </a:r>
            <a:endParaRPr lang="en-US" sz="2000" dirty="0"/>
          </a:p>
          <a:p>
            <a:pPr defTabSz="801688"/>
            <a:r>
              <a:rPr lang="en-US" sz="1600" dirty="0" err="1"/>
              <a:t>Portalsuche</a:t>
            </a:r>
            <a:endParaRPr lang="en-US" sz="1600" dirty="0"/>
          </a:p>
          <a:p>
            <a:pPr defTabSz="801688"/>
            <a:r>
              <a:rPr lang="en-US" sz="1600" dirty="0" err="1"/>
              <a:t>Gründungssassistent</a:t>
            </a:r>
            <a:endParaRPr lang="en-US" sz="1600" dirty="0"/>
          </a:p>
          <a:p>
            <a:pPr defTabSz="801688"/>
            <a:r>
              <a:rPr lang="en-US" sz="1600" dirty="0" err="1"/>
              <a:t>Barrierefreiheit</a:t>
            </a:r>
            <a:r>
              <a:rPr lang="en-US" sz="1600" dirty="0"/>
              <a:t> </a:t>
            </a:r>
          </a:p>
        </p:txBody>
      </p:sp>
      <p:cxnSp>
        <p:nvCxnSpPr>
          <p:cNvPr id="17" name="Gerade Verbindung 47">
            <a:extLst>
              <a:ext uri="{FF2B5EF4-FFF2-40B4-BE49-F238E27FC236}">
                <a16:creationId xmlns:a16="http://schemas.microsoft.com/office/drawing/2014/main" id="{F7D25778-9E9A-42FF-900D-237BF25ABFBC}"/>
              </a:ext>
            </a:extLst>
          </p:cNvPr>
          <p:cNvCxnSpPr/>
          <p:nvPr/>
        </p:nvCxnSpPr>
        <p:spPr bwMode="gray">
          <a:xfrm>
            <a:off x="511697" y="4638933"/>
            <a:ext cx="3852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18" name="Gerade Verbindung 48">
            <a:extLst>
              <a:ext uri="{FF2B5EF4-FFF2-40B4-BE49-F238E27FC236}">
                <a16:creationId xmlns:a16="http://schemas.microsoft.com/office/drawing/2014/main" id="{0F9C2F4E-6974-43DC-A08C-3B7CD7C027A2}"/>
              </a:ext>
            </a:extLst>
          </p:cNvPr>
          <p:cNvCxnSpPr>
            <a:cxnSpLocks/>
          </p:cNvCxnSpPr>
          <p:nvPr/>
        </p:nvCxnSpPr>
        <p:spPr bwMode="gray">
          <a:xfrm>
            <a:off x="7791944" y="4651420"/>
            <a:ext cx="3816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19" name="Text Box 13" descr="PresentationLoad.com">
            <a:extLst>
              <a:ext uri="{FF2B5EF4-FFF2-40B4-BE49-F238E27FC236}">
                <a16:creationId xmlns:a16="http://schemas.microsoft.com/office/drawing/2014/main" id="{B55337D4-EB1E-43DB-9ACB-4A94CEAA65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66450" y="5360256"/>
            <a:ext cx="43529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801688"/>
            <a:r>
              <a:rPr lang="en-US" sz="2200" dirty="0">
                <a:solidFill>
                  <a:srgbClr val="000000"/>
                </a:solidFill>
              </a:rPr>
              <a:t>“</a:t>
            </a:r>
            <a:r>
              <a:rPr lang="en-US" sz="2200" b="1" dirty="0">
                <a:solidFill>
                  <a:srgbClr val="000000"/>
                </a:solidFill>
              </a:rPr>
              <a:t>nala” </a:t>
            </a:r>
            <a:r>
              <a:rPr lang="en-US" sz="2000" b="1" dirty="0" err="1">
                <a:solidFill>
                  <a:srgbClr val="000000"/>
                </a:solidFill>
              </a:rPr>
              <a:t>Verteilplattform</a:t>
            </a:r>
            <a:endParaRPr lang="en-US" sz="2200" b="1" dirty="0">
              <a:solidFill>
                <a:srgbClr val="000000"/>
              </a:solidFill>
            </a:endParaRPr>
          </a:p>
          <a:p>
            <a:pPr algn="r" defTabSz="801688"/>
            <a:r>
              <a:rPr lang="en-US" sz="1600" dirty="0" err="1">
                <a:solidFill>
                  <a:srgbClr val="000000"/>
                </a:solidFill>
              </a:rPr>
              <a:t>automatisierte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Weiterleitung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aller</a:t>
            </a:r>
            <a:endParaRPr lang="en-US" sz="1600" dirty="0">
              <a:solidFill>
                <a:srgbClr val="000000"/>
              </a:solidFill>
            </a:endParaRPr>
          </a:p>
          <a:p>
            <a:pPr algn="r" defTabSz="801688"/>
            <a:r>
              <a:rPr lang="en-US" sz="1600" dirty="0" err="1">
                <a:solidFill>
                  <a:srgbClr val="000000"/>
                </a:solidFill>
              </a:rPr>
              <a:t>Gewerbeanzeigen</a:t>
            </a:r>
            <a:r>
              <a:rPr lang="en-US" sz="1600" dirty="0">
                <a:solidFill>
                  <a:srgbClr val="000000"/>
                </a:solidFill>
              </a:rPr>
              <a:t> an </a:t>
            </a:r>
            <a:r>
              <a:rPr lang="en-US" sz="1600" dirty="0" err="1">
                <a:solidFill>
                  <a:srgbClr val="000000"/>
                </a:solidFill>
              </a:rPr>
              <a:t>empfangsberechtigte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Stellen</a:t>
            </a:r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20" name="Text Box 13" descr="PresentationLoad.com">
            <a:extLst>
              <a:ext uri="{FF2B5EF4-FFF2-40B4-BE49-F238E27FC236}">
                <a16:creationId xmlns:a16="http://schemas.microsoft.com/office/drawing/2014/main" id="{53915C7A-F7D3-4D32-B705-CCBCE1C3BB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84148" y="2824574"/>
            <a:ext cx="325911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801688"/>
            <a:r>
              <a:rPr lang="en-US" sz="2000" b="1" dirty="0"/>
              <a:t>Form.io </a:t>
            </a:r>
          </a:p>
          <a:p>
            <a:pPr algn="r" defTabSz="801688"/>
            <a:r>
              <a:rPr lang="en-US" sz="1600" dirty="0" err="1"/>
              <a:t>Formularmanagement</a:t>
            </a:r>
            <a:r>
              <a:rPr lang="en-US" sz="1600" dirty="0"/>
              <a:t>-Software</a:t>
            </a:r>
            <a:endParaRPr lang="en-US" sz="1400" dirty="0"/>
          </a:p>
        </p:txBody>
      </p:sp>
      <p:cxnSp>
        <p:nvCxnSpPr>
          <p:cNvPr id="21" name="Gerade Verbindung 51">
            <a:extLst>
              <a:ext uri="{FF2B5EF4-FFF2-40B4-BE49-F238E27FC236}">
                <a16:creationId xmlns:a16="http://schemas.microsoft.com/office/drawing/2014/main" id="{015F5CE2-CEC0-48B1-A700-C65C8FDFF74C}"/>
              </a:ext>
            </a:extLst>
          </p:cNvPr>
          <p:cNvCxnSpPr/>
          <p:nvPr/>
        </p:nvCxnSpPr>
        <p:spPr bwMode="gray">
          <a:xfrm>
            <a:off x="7863096" y="3371454"/>
            <a:ext cx="3744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22" name="Text Box 13" descr="PresentationLoad.com">
            <a:extLst>
              <a:ext uri="{FF2B5EF4-FFF2-40B4-BE49-F238E27FC236}">
                <a16:creationId xmlns:a16="http://schemas.microsoft.com/office/drawing/2014/main" id="{28200A82-78CC-4C0B-85DD-F8A7C06975F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0408" y="2544917"/>
            <a:ext cx="3357365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/>
            <a:r>
              <a:rPr lang="en-US" sz="2000" b="1" dirty="0" err="1">
                <a:solidFill>
                  <a:srgbClr val="000000"/>
                </a:solidFill>
              </a:rPr>
              <a:t>Verwaltungssuchmaschine</a:t>
            </a:r>
            <a:r>
              <a:rPr lang="en-US" sz="2000" b="1" dirty="0">
                <a:solidFill>
                  <a:srgbClr val="000000"/>
                </a:solidFill>
              </a:rPr>
              <a:t> (VSM)</a:t>
            </a:r>
            <a:endParaRPr lang="en-US" sz="2200" b="1" dirty="0">
              <a:solidFill>
                <a:srgbClr val="000000"/>
              </a:solidFill>
            </a:endParaRPr>
          </a:p>
          <a:p>
            <a:pPr defTabSz="801688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Datenbank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zuständigen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Stellen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zu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jeder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Verwaltungsleistung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7F7F7F"/>
              </a:solidFill>
            </a:endParaRPr>
          </a:p>
        </p:txBody>
      </p:sp>
      <p:cxnSp>
        <p:nvCxnSpPr>
          <p:cNvPr id="23" name="Gerade Verbindung 53" descr="PresentationLoad.com">
            <a:extLst>
              <a:ext uri="{FF2B5EF4-FFF2-40B4-BE49-F238E27FC236}">
                <a16:creationId xmlns:a16="http://schemas.microsoft.com/office/drawing/2014/main" id="{E1A93348-5F94-4FC7-AE38-BE9668BC9774}"/>
              </a:ext>
            </a:extLst>
          </p:cNvPr>
          <p:cNvCxnSpPr/>
          <p:nvPr/>
        </p:nvCxnSpPr>
        <p:spPr bwMode="gray">
          <a:xfrm>
            <a:off x="511697" y="3371454"/>
            <a:ext cx="378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24" name="Gerade Verbindung 47" descr="PresentationLoad.com">
            <a:extLst>
              <a:ext uri="{FF2B5EF4-FFF2-40B4-BE49-F238E27FC236}">
                <a16:creationId xmlns:a16="http://schemas.microsoft.com/office/drawing/2014/main" id="{35BCDCA5-0136-4220-BA93-9B2CBF38019C}"/>
              </a:ext>
            </a:extLst>
          </p:cNvPr>
          <p:cNvCxnSpPr>
            <a:cxnSpLocks/>
          </p:cNvCxnSpPr>
          <p:nvPr/>
        </p:nvCxnSpPr>
        <p:spPr bwMode="gray">
          <a:xfrm>
            <a:off x="483076" y="2266652"/>
            <a:ext cx="4865136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1FFF52B3-B042-43B5-A3FA-5021B26683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64" y="2397554"/>
            <a:ext cx="472637" cy="469398"/>
          </a:xfrm>
          <a:prstGeom prst="rect">
            <a:avLst/>
          </a:prstGeom>
        </p:spPr>
      </p:pic>
      <p:cxnSp>
        <p:nvCxnSpPr>
          <p:cNvPr id="26" name="Gerade Verbindung 47">
            <a:extLst>
              <a:ext uri="{FF2B5EF4-FFF2-40B4-BE49-F238E27FC236}">
                <a16:creationId xmlns:a16="http://schemas.microsoft.com/office/drawing/2014/main" id="{6BEC7BE6-FFBE-4830-85CF-93E2C69671DA}"/>
              </a:ext>
            </a:extLst>
          </p:cNvPr>
          <p:cNvCxnSpPr>
            <a:cxnSpLocks/>
          </p:cNvCxnSpPr>
          <p:nvPr/>
        </p:nvCxnSpPr>
        <p:spPr bwMode="gray">
          <a:xfrm>
            <a:off x="491564" y="6188602"/>
            <a:ext cx="4512012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pic>
        <p:nvPicPr>
          <p:cNvPr id="27" name="Logo VSM">
            <a:extLst>
              <a:ext uri="{FF2B5EF4-FFF2-40B4-BE49-F238E27FC236}">
                <a16:creationId xmlns:a16="http://schemas.microsoft.com/office/drawing/2014/main" id="{678A10A3-2D34-4C65-B2A7-96E47B5BEB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36" y="3279448"/>
            <a:ext cx="519675" cy="179288"/>
          </a:xfrm>
          <a:prstGeom prst="rect">
            <a:avLst/>
          </a:prstGeom>
        </p:spPr>
      </p:pic>
      <p:pic>
        <p:nvPicPr>
          <p:cNvPr id="28" name="Logo ePayBL">
            <a:extLst>
              <a:ext uri="{FF2B5EF4-FFF2-40B4-BE49-F238E27FC236}">
                <a16:creationId xmlns:a16="http://schemas.microsoft.com/office/drawing/2014/main" id="{876AFA98-C00A-4DD5-989F-322750F761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64" y="4378436"/>
            <a:ext cx="653317" cy="16970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53EF7CD-615B-4916-9DBD-5639B6D53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567" y="5083753"/>
            <a:ext cx="335217" cy="337455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5AD94280-BFCD-4FE7-B886-0935FE2D5F0E}"/>
              </a:ext>
            </a:extLst>
          </p:cNvPr>
          <p:cNvSpPr>
            <a:spLocks noChangeAspect="1"/>
          </p:cNvSpPr>
          <p:nvPr/>
        </p:nvSpPr>
        <p:spPr bwMode="gray">
          <a:xfrm>
            <a:off x="5294879" y="3194366"/>
            <a:ext cx="1568520" cy="1568521"/>
          </a:xfrm>
          <a:prstGeom prst="ellipse">
            <a:avLst/>
          </a:prstGeom>
          <a:solidFill>
            <a:srgbClr val="F2F2F2"/>
          </a:solidFill>
          <a:ln w="127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wrap="none" rtlCol="0" anchor="ctr"/>
          <a:lstStyle/>
          <a:p>
            <a:pPr algn="ctr"/>
            <a:endParaRPr lang="en-US" sz="4000" dirty="0">
              <a:solidFill>
                <a:srgbClr val="404040"/>
              </a:solidFill>
              <a:latin typeface="Bebas Neue" panose="020B0506020202020201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034C5819-04C1-4541-A9EF-7EE81A03C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14" y="3856759"/>
            <a:ext cx="1099482" cy="304190"/>
          </a:xfrm>
          <a:prstGeom prst="rect">
            <a:avLst/>
          </a:prstGeom>
        </p:spPr>
      </p:pic>
      <p:cxnSp>
        <p:nvCxnSpPr>
          <p:cNvPr id="32" name="Gerade Verbindung 51">
            <a:extLst>
              <a:ext uri="{FF2B5EF4-FFF2-40B4-BE49-F238E27FC236}">
                <a16:creationId xmlns:a16="http://schemas.microsoft.com/office/drawing/2014/main" id="{A2D045DB-9232-43EB-ACF8-7DCA17FB4CE9}"/>
              </a:ext>
            </a:extLst>
          </p:cNvPr>
          <p:cNvCxnSpPr>
            <a:cxnSpLocks/>
          </p:cNvCxnSpPr>
          <p:nvPr/>
        </p:nvCxnSpPr>
        <p:spPr bwMode="gray">
          <a:xfrm>
            <a:off x="6840582" y="2261234"/>
            <a:ext cx="4782331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68214415-E1CA-4AEB-B553-A476367E8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092" y="4299203"/>
            <a:ext cx="473880" cy="49322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C4E5A63-B66D-439D-9B76-1512693706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808" y="2535920"/>
            <a:ext cx="913004" cy="324516"/>
          </a:xfrm>
          <a:prstGeom prst="rect">
            <a:avLst/>
          </a:prstGeom>
        </p:spPr>
      </p:pic>
      <p:cxnSp>
        <p:nvCxnSpPr>
          <p:cNvPr id="35" name="Gerade Verbindung 48">
            <a:extLst>
              <a:ext uri="{FF2B5EF4-FFF2-40B4-BE49-F238E27FC236}">
                <a16:creationId xmlns:a16="http://schemas.microsoft.com/office/drawing/2014/main" id="{7BAC6A7A-B1FA-4ACE-9B71-25DF34292416}"/>
              </a:ext>
            </a:extLst>
          </p:cNvPr>
          <p:cNvCxnSpPr>
            <a:cxnSpLocks/>
          </p:cNvCxnSpPr>
          <p:nvPr/>
        </p:nvCxnSpPr>
        <p:spPr bwMode="gray">
          <a:xfrm flipV="1">
            <a:off x="7361791" y="6165041"/>
            <a:ext cx="4246153" cy="26234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36" name="Text Box 13" descr="PresentationLoad.com">
            <a:extLst>
              <a:ext uri="{FF2B5EF4-FFF2-40B4-BE49-F238E27FC236}">
                <a16:creationId xmlns:a16="http://schemas.microsoft.com/office/drawing/2014/main" id="{A3EE3DC1-E49F-45E0-BA6F-14A1929B2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08486" y="3880763"/>
            <a:ext cx="4248269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801688"/>
            <a:r>
              <a:rPr lang="en-US" sz="2000" b="1" dirty="0"/>
              <a:t>Jira-</a:t>
            </a:r>
            <a:r>
              <a:rPr lang="en-US" sz="2000" b="1" dirty="0" err="1"/>
              <a:t>Ticketsystem</a:t>
            </a:r>
            <a:endParaRPr lang="en-US" sz="2000" b="1" dirty="0"/>
          </a:p>
          <a:p>
            <a:pPr algn="r" defTabSz="801688"/>
            <a:r>
              <a:rPr lang="en-US" sz="1600" dirty="0" err="1"/>
              <a:t>Nachgelagertes</a:t>
            </a:r>
            <a:r>
              <a:rPr lang="en-US" sz="1600" dirty="0"/>
              <a:t> System,  </a:t>
            </a:r>
          </a:p>
          <a:p>
            <a:pPr algn="r" defTabSz="801688"/>
            <a:r>
              <a:rPr lang="en-US" sz="1600" dirty="0" err="1"/>
              <a:t>Verarbeitung</a:t>
            </a:r>
            <a:r>
              <a:rPr lang="en-US" sz="1600" dirty="0"/>
              <a:t> der </a:t>
            </a:r>
            <a:r>
              <a:rPr lang="en-US" sz="1600" dirty="0" err="1"/>
              <a:t>Anträge</a:t>
            </a:r>
            <a:endParaRPr lang="en-US" sz="1600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3F3B703-C217-4EC5-AEB8-94EC9DCEEE5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90" y="3371455"/>
            <a:ext cx="637423" cy="149396"/>
          </a:xfrm>
          <a:prstGeom prst="rect">
            <a:avLst/>
          </a:prstGeom>
        </p:spPr>
      </p:pic>
      <p:cxnSp>
        <p:nvCxnSpPr>
          <p:cNvPr id="39" name="Gerade Verbindung 48">
            <a:extLst>
              <a:ext uri="{FF2B5EF4-FFF2-40B4-BE49-F238E27FC236}">
                <a16:creationId xmlns:a16="http://schemas.microsoft.com/office/drawing/2014/main" id="{4B7FEE17-1756-4E3B-AB01-5C88AECCC5D8}"/>
              </a:ext>
            </a:extLst>
          </p:cNvPr>
          <p:cNvCxnSpPr>
            <a:cxnSpLocks/>
          </p:cNvCxnSpPr>
          <p:nvPr/>
        </p:nvCxnSpPr>
        <p:spPr bwMode="gray">
          <a:xfrm>
            <a:off x="7072490" y="5792169"/>
            <a:ext cx="290969" cy="380634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40" name="Gerade Verbindung 48">
            <a:extLst>
              <a:ext uri="{FF2B5EF4-FFF2-40B4-BE49-F238E27FC236}">
                <a16:creationId xmlns:a16="http://schemas.microsoft.com/office/drawing/2014/main" id="{174229D8-E363-4957-BDFB-C4D6C2E8E73E}"/>
              </a:ext>
            </a:extLst>
          </p:cNvPr>
          <p:cNvCxnSpPr>
            <a:cxnSpLocks/>
          </p:cNvCxnSpPr>
          <p:nvPr/>
        </p:nvCxnSpPr>
        <p:spPr bwMode="gray">
          <a:xfrm flipH="1">
            <a:off x="5003576" y="5772933"/>
            <a:ext cx="286811" cy="41373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47546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0E28C77-3031-4234-BEE7-FEB9E7C2B917}"/>
              </a:ext>
            </a:extLst>
          </p:cNvPr>
          <p:cNvSpPr txBox="1">
            <a:spLocks/>
          </p:cNvSpPr>
          <p:nvPr/>
        </p:nvSpPr>
        <p:spPr>
          <a:xfrm>
            <a:off x="820948" y="2334583"/>
            <a:ext cx="10515600" cy="2082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/>
              <a:t>Sie haben Verbesserungsvorschläge rund um das WSP.NRW?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Melden Sie sich gerne unter: </a:t>
            </a:r>
            <a:r>
              <a:rPr lang="de-DE" dirty="0">
                <a:hlinkClick r:id="rId2"/>
              </a:rPr>
              <a:t>wsp-support@digitales.nrw.de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13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F6936-8D71-4977-957D-FAD8AE38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Jira</a:t>
            </a:r>
            <a:r>
              <a:rPr lang="de-DE" dirty="0"/>
              <a:t>-Schulung 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6EA41-E7EC-43D9-87F2-6A910F65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de-DE" sz="1800" dirty="0"/>
              <a:t>Allgemeine Informationen zum Wirtschafts-Service-</a:t>
            </a:r>
            <a:r>
              <a:rPr lang="de-DE" sz="1800" dirty="0" err="1"/>
              <a:t>Portal.NRW</a:t>
            </a:r>
            <a:r>
              <a:rPr lang="de-DE" sz="1800" dirty="0"/>
              <a:t> (WSP.NRW)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de-DE" sz="1800" dirty="0"/>
              <a:t>Vorstellung eines Formulars (aus </a:t>
            </a:r>
            <a:r>
              <a:rPr lang="de-DE" sz="1800" dirty="0" err="1"/>
              <a:t>Unternehmer:innen-Perspektive</a:t>
            </a:r>
            <a:r>
              <a:rPr lang="de-DE" sz="1800" dirty="0"/>
              <a:t>)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de-DE" sz="1800" dirty="0"/>
              <a:t>Kurze Pause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de-DE" sz="1800" dirty="0"/>
              <a:t>Einführung in das </a:t>
            </a:r>
            <a:r>
              <a:rPr lang="de-DE" sz="1800" dirty="0" err="1"/>
              <a:t>Jira</a:t>
            </a:r>
            <a:r>
              <a:rPr lang="de-DE" sz="1800" dirty="0"/>
              <a:t>-Ticketsystem inkl. Vorgehensweise bei der Bearbeitung von Anträgen</a:t>
            </a:r>
          </a:p>
        </p:txBody>
      </p:sp>
    </p:spTree>
    <p:extLst>
      <p:ext uri="{BB962C8B-B14F-4D97-AF65-F5344CB8AC3E}">
        <p14:creationId xmlns:p14="http://schemas.microsoft.com/office/powerpoint/2010/main" val="63810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F6936-8D71-4977-957D-FAD8AE38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Wirtschafts-Service-</a:t>
            </a:r>
            <a:r>
              <a:rPr lang="de-DE" dirty="0" err="1"/>
              <a:t>Portal.NRW</a:t>
            </a:r>
            <a:r>
              <a:rPr lang="de-DE" dirty="0"/>
              <a:t> (WSP.NRW)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6EA41-E7EC-43D9-87F2-6A910F65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2000" dirty="0">
                <a:cs typeface="Arial" panose="020B0604020202020204" pitchFamily="34" charset="0"/>
              </a:rPr>
              <a:t>–</a:t>
            </a:r>
            <a:r>
              <a:rPr lang="de-DE" sz="2000" b="1" dirty="0"/>
              <a:t> Das digitale Zugangstor für die Wirtschaft </a:t>
            </a:r>
            <a:r>
              <a:rPr lang="de-DE" sz="2000" dirty="0">
                <a:cs typeface="Arial" panose="020B0604020202020204" pitchFamily="34" charset="0"/>
              </a:rPr>
              <a:t>–</a:t>
            </a:r>
            <a:endParaRPr lang="de-DE" sz="2000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medienbruchfreie Kommunikation zwischen Wirtschaft </a:t>
            </a:r>
            <a:br>
              <a:rPr lang="de-DE" sz="2000" dirty="0"/>
            </a:br>
            <a:r>
              <a:rPr lang="de-DE" sz="2000" dirty="0"/>
              <a:t>und Verwaltung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das Portal als „technischer Einheitlicher Ansprechpartner“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Umsetzung des Onlinezugangsgesetzes (OZG) und Single Digital Gateway-Verordnung der EU (SDG-VO)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NRW: Wirtschafts-Portal-Gesetz NRW u. </a:t>
            </a:r>
            <a:r>
              <a:rPr lang="de-DE" sz="2000" dirty="0" err="1"/>
              <a:t>WiPG</a:t>
            </a:r>
            <a:r>
              <a:rPr lang="de-DE" sz="2000" dirty="0"/>
              <a:t>-DVO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medienbruchfreie Abwicklung einer Vielzahl von vorrangig gewerberechtlichen Anzeige- und Antragsverfahren</a:t>
            </a:r>
            <a:endParaRPr lang="de-DE" sz="2000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künftig: </a:t>
            </a:r>
            <a:r>
              <a:rPr lang="de-DE" sz="2000" dirty="0" err="1"/>
              <a:t>Once</a:t>
            </a:r>
            <a:r>
              <a:rPr lang="de-DE" sz="2000" dirty="0"/>
              <a:t>-</a:t>
            </a:r>
            <a:r>
              <a:rPr lang="de-DE" sz="2000" dirty="0" err="1"/>
              <a:t>Only</a:t>
            </a:r>
            <a:r>
              <a:rPr lang="de-DE" sz="2000" dirty="0"/>
              <a:t>-Prinzip u. intuitive Nutzerführung</a:t>
            </a:r>
            <a:endParaRPr lang="de-DE" sz="18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634F602-BD6F-49A0-9080-843451FC31FB}"/>
              </a:ext>
            </a:extLst>
          </p:cNvPr>
          <p:cNvGrpSpPr/>
          <p:nvPr/>
        </p:nvGrpSpPr>
        <p:grpSpPr>
          <a:xfrm rot="20811103">
            <a:off x="9041116" y="1450594"/>
            <a:ext cx="2870570" cy="1192288"/>
            <a:chOff x="9299580" y="1471809"/>
            <a:chExt cx="2542793" cy="1096277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2B78EDB-C39A-4C7D-9E77-D537DCB35F1E}"/>
                </a:ext>
              </a:extLst>
            </p:cNvPr>
            <p:cNvSpPr/>
            <p:nvPr/>
          </p:nvSpPr>
          <p:spPr>
            <a:xfrm rot="1459647">
              <a:off x="9518319" y="1727817"/>
              <a:ext cx="2323544" cy="3395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de-DE" b="1" cap="none" spc="0" dirty="0">
                <a:ln/>
                <a:solidFill>
                  <a:srgbClr val="FF0000"/>
                </a:solidFill>
                <a:effectLst/>
                <a:latin typeface="TT Lakes Condensed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4346C7C-6C40-44E7-8AE9-1076768A2088}"/>
                </a:ext>
              </a:extLst>
            </p:cNvPr>
            <p:cNvSpPr/>
            <p:nvPr/>
          </p:nvSpPr>
          <p:spPr>
            <a:xfrm rot="1359421">
              <a:off x="9299580" y="1471809"/>
              <a:ext cx="2542793" cy="10962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/>
          <p:cNvSpPr/>
          <p:nvPr/>
        </p:nvSpPr>
        <p:spPr>
          <a:xfrm rot="603613">
            <a:off x="8948608" y="1744691"/>
            <a:ext cx="3042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n/>
                <a:solidFill>
                  <a:srgbClr val="FF0000"/>
                </a:solidFill>
                <a:latin typeface="TT Lakes Condensed"/>
              </a:rPr>
              <a:t>Seit Inkrafttreten des </a:t>
            </a:r>
            <a:r>
              <a:rPr lang="de-DE" b="1" dirty="0" err="1">
                <a:ln/>
                <a:solidFill>
                  <a:srgbClr val="FF0000"/>
                </a:solidFill>
                <a:latin typeface="TT Lakes Condensed"/>
              </a:rPr>
              <a:t>WiPG</a:t>
            </a:r>
            <a:r>
              <a:rPr lang="de-DE" b="1" dirty="0">
                <a:ln/>
                <a:solidFill>
                  <a:srgbClr val="FF0000"/>
                </a:solidFill>
                <a:latin typeface="TT Lakes Condensed"/>
              </a:rPr>
              <a:t> NRW: 07/2020</a:t>
            </a:r>
          </a:p>
        </p:txBody>
      </p:sp>
    </p:spTree>
    <p:extLst>
      <p:ext uri="{BB962C8B-B14F-4D97-AF65-F5344CB8AC3E}">
        <p14:creationId xmlns:p14="http://schemas.microsoft.com/office/powerpoint/2010/main" val="63917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71" y="2681995"/>
            <a:ext cx="4199308" cy="32413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6458" r="15388"/>
          <a:stretch/>
        </p:blipFill>
        <p:spPr>
          <a:xfrm>
            <a:off x="276366" y="1754396"/>
            <a:ext cx="5237019" cy="4165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F933E7-ADD0-46A1-B870-1C9716F8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Vom Informations- zum Antragsportal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634F602-BD6F-49A0-9080-843451FC31FB}"/>
              </a:ext>
            </a:extLst>
          </p:cNvPr>
          <p:cNvGrpSpPr/>
          <p:nvPr/>
        </p:nvGrpSpPr>
        <p:grpSpPr>
          <a:xfrm rot="20811103">
            <a:off x="9041116" y="1450594"/>
            <a:ext cx="2870570" cy="1192288"/>
            <a:chOff x="9299580" y="1471809"/>
            <a:chExt cx="2542793" cy="1096277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2B78EDB-C39A-4C7D-9E77-D537DCB35F1E}"/>
                </a:ext>
              </a:extLst>
            </p:cNvPr>
            <p:cNvSpPr/>
            <p:nvPr/>
          </p:nvSpPr>
          <p:spPr>
            <a:xfrm rot="1459647">
              <a:off x="9518319" y="1727817"/>
              <a:ext cx="2323544" cy="3395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de-DE" b="1" cap="none" spc="0" dirty="0">
                <a:ln/>
                <a:solidFill>
                  <a:srgbClr val="FF0000"/>
                </a:solidFill>
                <a:effectLst/>
                <a:latin typeface="TT Lakes Condensed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4346C7C-6C40-44E7-8AE9-1076768A2088}"/>
                </a:ext>
              </a:extLst>
            </p:cNvPr>
            <p:cNvSpPr/>
            <p:nvPr/>
          </p:nvSpPr>
          <p:spPr>
            <a:xfrm rot="1359421">
              <a:off x="9299580" y="1471809"/>
              <a:ext cx="2542793" cy="10962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hteck 2"/>
          <p:cNvSpPr/>
          <p:nvPr/>
        </p:nvSpPr>
        <p:spPr>
          <a:xfrm rot="581947">
            <a:off x="8948608" y="1744691"/>
            <a:ext cx="3042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n/>
                <a:solidFill>
                  <a:srgbClr val="FF0000"/>
                </a:solidFill>
                <a:latin typeface="TT Lakes Condensed"/>
              </a:rPr>
              <a:t>Aufrufbar über </a:t>
            </a:r>
            <a:r>
              <a:rPr lang="de-DE" b="1" dirty="0" err="1">
                <a:ln/>
                <a:solidFill>
                  <a:srgbClr val="FF0000"/>
                </a:solidFill>
                <a:latin typeface="TT Lakes Condensed"/>
              </a:rPr>
              <a:t>service.wirtschaft.nrw</a:t>
            </a:r>
            <a:endParaRPr lang="de-DE" b="1" dirty="0">
              <a:ln/>
              <a:solidFill>
                <a:srgbClr val="FF0000"/>
              </a:solidFill>
              <a:latin typeface="TT Lake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9090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F6936-8D71-4977-957D-FAD8AE38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Online-Dienste im WSP.NRW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6EA41-E7EC-43D9-87F2-6A910F65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23"/>
            <a:ext cx="532106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Folgende Online-Dienste können u.a. genutzt werden: 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https://service.wirtschaft.nrw/online-antraege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Gewerbeanzeige (An-, Um- und Abmeldung)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Eintragung in die Handwerksrolle</a:t>
            </a:r>
          </a:p>
          <a:p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Gaststättenerlaubnis</a:t>
            </a: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Erlaubnis Pfandleihgewerbe (§34 GewO)</a:t>
            </a:r>
          </a:p>
          <a:p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Bewachererlaubnis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(§34a GewO)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Makler- und Bauträgererlaubnis (§34c GewO)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Versicherungsvermittlererlaubnis (§34d GewO)</a:t>
            </a:r>
          </a:p>
          <a:p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Erlaubnis nach § 35 Abs. 6 GewO</a:t>
            </a:r>
          </a:p>
          <a:p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Anzeige/Antrag im Rahmen der Geldwäscheprävention</a:t>
            </a:r>
          </a:p>
          <a:p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uvm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1AA49E-00A6-4110-A75E-24AEF5EE83E3}"/>
              </a:ext>
            </a:extLst>
          </p:cNvPr>
          <p:cNvSpPr txBox="1">
            <a:spLocks/>
          </p:cNvSpPr>
          <p:nvPr/>
        </p:nvSpPr>
        <p:spPr>
          <a:xfrm>
            <a:off x="6159260" y="1251488"/>
            <a:ext cx="5321060" cy="435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26" y="1527367"/>
            <a:ext cx="4505662" cy="42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8CD45-FD92-4B4E-935B-84AED1C2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Gründungsassistent im WSP.NRW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19107E3-6D4B-4CA2-B57D-1E4A5570CBB1}"/>
              </a:ext>
            </a:extLst>
          </p:cNvPr>
          <p:cNvGrpSpPr/>
          <p:nvPr/>
        </p:nvGrpSpPr>
        <p:grpSpPr>
          <a:xfrm>
            <a:off x="2034724" y="1614008"/>
            <a:ext cx="7952957" cy="4566365"/>
            <a:chOff x="2174772" y="1389721"/>
            <a:chExt cx="7952957" cy="4566365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EBC1A9E-C7C5-4307-8318-3D38AE693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61087" y="1400319"/>
              <a:ext cx="1189733" cy="963684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9D64FBE-CF68-4D00-8AA9-FCDC7FF4583C}"/>
                </a:ext>
              </a:extLst>
            </p:cNvPr>
            <p:cNvSpPr txBox="1"/>
            <p:nvPr/>
          </p:nvSpPr>
          <p:spPr>
            <a:xfrm>
              <a:off x="2174772" y="2449994"/>
              <a:ext cx="2128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Lakes Condensed"/>
                </a:rPr>
                <a:t>Geschäftsidee wird geboren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Lakes Condense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35F03E9-E577-43C8-93E6-C9996582F6A7}"/>
                </a:ext>
              </a:extLst>
            </p:cNvPr>
            <p:cNvSpPr txBox="1"/>
            <p:nvPr/>
          </p:nvSpPr>
          <p:spPr>
            <a:xfrm>
              <a:off x="4731899" y="2463507"/>
              <a:ext cx="2423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TT Lakes Condensed"/>
                </a:rPr>
                <a:t>Welche Anträge werden für die Gründung benötigt?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C3DAC24-1FF7-45B6-B627-5C6A81681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78753" y="1522080"/>
              <a:ext cx="1189733" cy="773326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7EF62FD-1EC4-40E7-BF91-9CC8CB83F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97025" y="1697136"/>
              <a:ext cx="582342" cy="423214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B26B87C-BEBD-4125-A9A7-ADAA4A0D3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13521" y="1697136"/>
              <a:ext cx="582342" cy="423214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A822767-C756-4C50-8922-2E9081738566}"/>
                </a:ext>
              </a:extLst>
            </p:cNvPr>
            <p:cNvSpPr txBox="1"/>
            <p:nvPr/>
          </p:nvSpPr>
          <p:spPr>
            <a:xfrm>
              <a:off x="7704343" y="2449993"/>
              <a:ext cx="22792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TT Lakes Condensed"/>
                  <a:ea typeface="+mn-lt"/>
                  <a:cs typeface="+mn-lt"/>
                </a:rPr>
                <a:t>das WSP.NRW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Lakes Condensed"/>
                </a:rPr>
                <a:t>als zentrale Anlaufstelle im Internet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Lakes Condense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D12A24C-FAD4-4520-8EB4-F8F69478B9C6}"/>
                </a:ext>
              </a:extLst>
            </p:cNvPr>
            <p:cNvGrpSpPr/>
            <p:nvPr/>
          </p:nvGrpSpPr>
          <p:grpSpPr>
            <a:xfrm>
              <a:off x="7897695" y="1389721"/>
              <a:ext cx="1413874" cy="963685"/>
              <a:chOff x="6074939" y="435201"/>
              <a:chExt cx="1413874" cy="963685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4482E5F6-9E9B-41D5-87B8-4EBDD61DF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074939" y="435201"/>
                <a:ext cx="1413874" cy="963685"/>
              </a:xfrm>
              <a:prstGeom prst="rect">
                <a:avLst/>
              </a:prstGeom>
            </p:spPr>
          </p:pic>
          <p:pic>
            <p:nvPicPr>
              <p:cNvPr id="48" name="Grafik 47" descr="Ein Bild, das Screenshot enthält.&#10;&#10;Automatisch generierte Beschreibung">
                <a:extLst>
                  <a:ext uri="{FF2B5EF4-FFF2-40B4-BE49-F238E27FC236}">
                    <a16:creationId xmlns:a16="http://schemas.microsoft.com/office/drawing/2014/main" id="{7DBEAB8D-7FA3-4645-B320-C6572D33F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7145" y="464548"/>
                <a:ext cx="1349335" cy="910801"/>
              </a:xfrm>
              <a:prstGeom prst="rect">
                <a:avLst/>
              </a:prstGeom>
            </p:spPr>
          </p:pic>
        </p:grp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43C7D2B7-33E6-42F4-AF60-7E4425599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32697" y="4429463"/>
              <a:ext cx="1766648" cy="773325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079A528-F405-4341-83DD-4F3F3EB33F9F}"/>
                </a:ext>
              </a:extLst>
            </p:cNvPr>
            <p:cNvSpPr txBox="1"/>
            <p:nvPr/>
          </p:nvSpPr>
          <p:spPr>
            <a:xfrm>
              <a:off x="5041571" y="5314383"/>
              <a:ext cx="1766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TT Lakes Condensed"/>
                </a:rPr>
                <a:t>Unterstützung durch Vorhabenklärung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93CD86C-2E18-48F7-9423-0DBB21F320C9}"/>
                </a:ext>
              </a:extLst>
            </p:cNvPr>
            <p:cNvSpPr txBox="1"/>
            <p:nvPr/>
          </p:nvSpPr>
          <p:spPr>
            <a:xfrm>
              <a:off x="7704343" y="5309755"/>
              <a:ext cx="2423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TT Lakes Condensed"/>
                </a:rPr>
                <a:t>Anzeige der einzureichenden Anträge (mit ggf. direkter</a:t>
              </a:r>
            </a:p>
            <a:p>
              <a:r>
                <a:rPr lang="de-DE" sz="1200" dirty="0">
                  <a:latin typeface="TT Lakes Condensed"/>
                </a:rPr>
                <a:t>Online- Ausfülloption)</a:t>
              </a:r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4EDF0665-6CE8-4984-8D71-E34EC166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908633" y="4399556"/>
              <a:ext cx="1434834" cy="803232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E6962AEB-702B-4976-A1AE-9C33675AF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13521" y="4592662"/>
              <a:ext cx="582342" cy="423214"/>
            </a:xfrm>
            <a:prstGeom prst="rect">
              <a:avLst/>
            </a:prstGeom>
          </p:spPr>
        </p:pic>
        <p:grpSp>
          <p:nvGrpSpPr>
            <p:cNvPr id="40" name="Grafik 38">
              <a:extLst>
                <a:ext uri="{FF2B5EF4-FFF2-40B4-BE49-F238E27FC236}">
                  <a16:creationId xmlns:a16="http://schemas.microsoft.com/office/drawing/2014/main" id="{6EAAA454-D027-4536-A409-EF4413F0FFAA}"/>
                </a:ext>
              </a:extLst>
            </p:cNvPr>
            <p:cNvGrpSpPr/>
            <p:nvPr/>
          </p:nvGrpSpPr>
          <p:grpSpPr>
            <a:xfrm rot="5400000">
              <a:off x="2881650" y="3491261"/>
              <a:ext cx="582342" cy="423891"/>
              <a:chOff x="5513658" y="2180832"/>
              <a:chExt cx="582342" cy="423891"/>
            </a:xfrm>
            <a:solidFill>
              <a:schemeClr val="accent1"/>
            </a:solidFill>
          </p:grpSpPr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D4C3643E-A92F-4B02-AB49-11CF6D899D65}"/>
                  </a:ext>
                </a:extLst>
              </p:cNvPr>
              <p:cNvSpPr/>
              <p:nvPr/>
            </p:nvSpPr>
            <p:spPr>
              <a:xfrm>
                <a:off x="5529425" y="2203516"/>
                <a:ext cx="556949" cy="378522"/>
              </a:xfrm>
              <a:custGeom>
                <a:avLst/>
                <a:gdLst>
                  <a:gd name="connsiteX0" fmla="*/ 345004 w 556949"/>
                  <a:gd name="connsiteY0" fmla="*/ 244110 h 378522"/>
                  <a:gd name="connsiteX1" fmla="*/ 0 w 556949"/>
                  <a:gd name="connsiteY1" fmla="*/ 244110 h 378522"/>
                  <a:gd name="connsiteX2" fmla="*/ 0 w 556949"/>
                  <a:gd name="connsiteY2" fmla="*/ 131366 h 378522"/>
                  <a:gd name="connsiteX3" fmla="*/ 345004 w 556949"/>
                  <a:gd name="connsiteY3" fmla="*/ 131366 h 378522"/>
                  <a:gd name="connsiteX4" fmla="*/ 345004 w 556949"/>
                  <a:gd name="connsiteY4" fmla="*/ 0 h 378522"/>
                  <a:gd name="connsiteX5" fmla="*/ 556949 w 556949"/>
                  <a:gd name="connsiteY5" fmla="*/ 189261 h 378522"/>
                  <a:gd name="connsiteX6" fmla="*/ 345004 w 556949"/>
                  <a:gd name="connsiteY6" fmla="*/ 378523 h 37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949" h="378522">
                    <a:moveTo>
                      <a:pt x="345004" y="244110"/>
                    </a:moveTo>
                    <a:lnTo>
                      <a:pt x="0" y="244110"/>
                    </a:lnTo>
                    <a:lnTo>
                      <a:pt x="0" y="131366"/>
                    </a:lnTo>
                    <a:lnTo>
                      <a:pt x="345004" y="131366"/>
                    </a:lnTo>
                    <a:lnTo>
                      <a:pt x="345004" y="0"/>
                    </a:lnTo>
                    <a:lnTo>
                      <a:pt x="556949" y="189261"/>
                    </a:lnTo>
                    <a:lnTo>
                      <a:pt x="345004" y="378523"/>
                    </a:lnTo>
                    <a:close/>
                  </a:path>
                </a:pathLst>
              </a:custGeom>
              <a:solidFill>
                <a:srgbClr val="3C506E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4C699BCB-9027-429C-9E55-69270458BC37}"/>
                  </a:ext>
                </a:extLst>
              </p:cNvPr>
              <p:cNvSpPr/>
              <p:nvPr/>
            </p:nvSpPr>
            <p:spPr>
              <a:xfrm>
                <a:off x="5513658" y="2180832"/>
                <a:ext cx="582342" cy="423891"/>
              </a:xfrm>
              <a:custGeom>
                <a:avLst/>
                <a:gdLst>
                  <a:gd name="connsiteX0" fmla="*/ 365318 w 582342"/>
                  <a:gd name="connsiteY0" fmla="*/ 45369 h 423891"/>
                  <a:gd name="connsiteX1" fmla="*/ 551871 w 582342"/>
                  <a:gd name="connsiteY1" fmla="*/ 211946 h 423891"/>
                  <a:gd name="connsiteX2" fmla="*/ 365318 w 582342"/>
                  <a:gd name="connsiteY2" fmla="*/ 378523 h 423891"/>
                  <a:gd name="connsiteX3" fmla="*/ 365318 w 582342"/>
                  <a:gd name="connsiteY3" fmla="*/ 256637 h 423891"/>
                  <a:gd name="connsiteX4" fmla="*/ 20314 w 582342"/>
                  <a:gd name="connsiteY4" fmla="*/ 256637 h 423891"/>
                  <a:gd name="connsiteX5" fmla="*/ 20314 w 582342"/>
                  <a:gd name="connsiteY5" fmla="*/ 164207 h 423891"/>
                  <a:gd name="connsiteX6" fmla="*/ 365318 w 582342"/>
                  <a:gd name="connsiteY6" fmla="*/ 164207 h 423891"/>
                  <a:gd name="connsiteX7" fmla="*/ 365318 w 582342"/>
                  <a:gd name="connsiteY7" fmla="*/ 45369 h 423891"/>
                  <a:gd name="connsiteX8" fmla="*/ 345004 w 582342"/>
                  <a:gd name="connsiteY8" fmla="*/ 0 h 423891"/>
                  <a:gd name="connsiteX9" fmla="*/ 345004 w 582342"/>
                  <a:gd name="connsiteY9" fmla="*/ 45369 h 423891"/>
                  <a:gd name="connsiteX10" fmla="*/ 345004 w 582342"/>
                  <a:gd name="connsiteY10" fmla="*/ 143893 h 423891"/>
                  <a:gd name="connsiteX11" fmla="*/ 20314 w 582342"/>
                  <a:gd name="connsiteY11" fmla="*/ 143893 h 423891"/>
                  <a:gd name="connsiteX12" fmla="*/ 0 w 582342"/>
                  <a:gd name="connsiteY12" fmla="*/ 143893 h 423891"/>
                  <a:gd name="connsiteX13" fmla="*/ 0 w 582342"/>
                  <a:gd name="connsiteY13" fmla="*/ 164207 h 423891"/>
                  <a:gd name="connsiteX14" fmla="*/ 0 w 582342"/>
                  <a:gd name="connsiteY14" fmla="*/ 256637 h 423891"/>
                  <a:gd name="connsiteX15" fmla="*/ 0 w 582342"/>
                  <a:gd name="connsiteY15" fmla="*/ 276951 h 423891"/>
                  <a:gd name="connsiteX16" fmla="*/ 20314 w 582342"/>
                  <a:gd name="connsiteY16" fmla="*/ 276951 h 423891"/>
                  <a:gd name="connsiteX17" fmla="*/ 345004 w 582342"/>
                  <a:gd name="connsiteY17" fmla="*/ 276951 h 423891"/>
                  <a:gd name="connsiteX18" fmla="*/ 345004 w 582342"/>
                  <a:gd name="connsiteY18" fmla="*/ 378523 h 423891"/>
                  <a:gd name="connsiteX19" fmla="*/ 345004 w 582342"/>
                  <a:gd name="connsiteY19" fmla="*/ 423891 h 423891"/>
                  <a:gd name="connsiteX20" fmla="*/ 378861 w 582342"/>
                  <a:gd name="connsiteY20" fmla="*/ 393758 h 423891"/>
                  <a:gd name="connsiteX21" fmla="*/ 565413 w 582342"/>
                  <a:gd name="connsiteY21" fmla="*/ 227181 h 423891"/>
                  <a:gd name="connsiteX22" fmla="*/ 582342 w 582342"/>
                  <a:gd name="connsiteY22" fmla="*/ 211946 h 423891"/>
                  <a:gd name="connsiteX23" fmla="*/ 565413 w 582342"/>
                  <a:gd name="connsiteY23" fmla="*/ 196710 h 423891"/>
                  <a:gd name="connsiteX24" fmla="*/ 378861 w 582342"/>
                  <a:gd name="connsiteY24" fmla="*/ 30133 h 423891"/>
                  <a:gd name="connsiteX25" fmla="*/ 345004 w 582342"/>
                  <a:gd name="connsiteY25" fmla="*/ 0 h 423891"/>
                  <a:gd name="connsiteX26" fmla="*/ 345004 w 582342"/>
                  <a:gd name="connsiteY26" fmla="*/ 0 h 42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2342" h="423891">
                    <a:moveTo>
                      <a:pt x="365318" y="45369"/>
                    </a:moveTo>
                    <a:lnTo>
                      <a:pt x="551871" y="211946"/>
                    </a:lnTo>
                    <a:lnTo>
                      <a:pt x="365318" y="378523"/>
                    </a:lnTo>
                    <a:lnTo>
                      <a:pt x="365318" y="256637"/>
                    </a:lnTo>
                    <a:lnTo>
                      <a:pt x="20314" y="256637"/>
                    </a:lnTo>
                    <a:lnTo>
                      <a:pt x="20314" y="164207"/>
                    </a:lnTo>
                    <a:lnTo>
                      <a:pt x="365318" y="164207"/>
                    </a:lnTo>
                    <a:lnTo>
                      <a:pt x="365318" y="45369"/>
                    </a:lnTo>
                    <a:moveTo>
                      <a:pt x="345004" y="0"/>
                    </a:moveTo>
                    <a:lnTo>
                      <a:pt x="345004" y="45369"/>
                    </a:lnTo>
                    <a:lnTo>
                      <a:pt x="345004" y="143893"/>
                    </a:lnTo>
                    <a:lnTo>
                      <a:pt x="20314" y="143893"/>
                    </a:lnTo>
                    <a:lnTo>
                      <a:pt x="0" y="143893"/>
                    </a:lnTo>
                    <a:lnTo>
                      <a:pt x="0" y="164207"/>
                    </a:lnTo>
                    <a:lnTo>
                      <a:pt x="0" y="256637"/>
                    </a:lnTo>
                    <a:lnTo>
                      <a:pt x="0" y="276951"/>
                    </a:lnTo>
                    <a:lnTo>
                      <a:pt x="20314" y="276951"/>
                    </a:lnTo>
                    <a:lnTo>
                      <a:pt x="345004" y="276951"/>
                    </a:lnTo>
                    <a:lnTo>
                      <a:pt x="345004" y="378523"/>
                    </a:lnTo>
                    <a:lnTo>
                      <a:pt x="345004" y="423891"/>
                    </a:lnTo>
                    <a:lnTo>
                      <a:pt x="378861" y="393758"/>
                    </a:lnTo>
                    <a:lnTo>
                      <a:pt x="565413" y="227181"/>
                    </a:lnTo>
                    <a:lnTo>
                      <a:pt x="582342" y="211946"/>
                    </a:lnTo>
                    <a:lnTo>
                      <a:pt x="565413" y="196710"/>
                    </a:lnTo>
                    <a:lnTo>
                      <a:pt x="378861" y="30133"/>
                    </a:lnTo>
                    <a:lnTo>
                      <a:pt x="345004" y="0"/>
                    </a:lnTo>
                    <a:lnTo>
                      <a:pt x="3450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DE7F46E0-0766-4038-AACD-CCA54F75BA52}"/>
                </a:ext>
              </a:extLst>
            </p:cNvPr>
            <p:cNvSpPr/>
            <p:nvPr/>
          </p:nvSpPr>
          <p:spPr>
            <a:xfrm>
              <a:off x="8633923" y="3261247"/>
              <a:ext cx="87177" cy="196191"/>
            </a:xfrm>
            <a:prstGeom prst="rect">
              <a:avLst/>
            </a:prstGeom>
            <a:solidFill>
              <a:srgbClr val="3C5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/>
                <a:ea typeface="+mn-ea"/>
                <a:cs typeface="+mn-cs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7D0AEAD5-E5C2-41E4-9045-E6090C521DC3}"/>
                </a:ext>
              </a:extLst>
            </p:cNvPr>
            <p:cNvSpPr/>
            <p:nvPr/>
          </p:nvSpPr>
          <p:spPr>
            <a:xfrm rot="5400000">
              <a:off x="5916132" y="721769"/>
              <a:ext cx="91856" cy="5510826"/>
            </a:xfrm>
            <a:prstGeom prst="rect">
              <a:avLst/>
            </a:prstGeom>
            <a:solidFill>
              <a:srgbClr val="3C5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/>
                <a:ea typeface="+mn-ea"/>
                <a:cs typeface="+mn-cs"/>
              </a:endParaRPr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EE2F7E5A-A127-4994-A326-CAA0A292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752554" y="4401948"/>
              <a:ext cx="773325" cy="773325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BC6A556-2C8D-462E-8FA0-673A3FEAF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97025" y="4589565"/>
              <a:ext cx="582342" cy="423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78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A8D84-371D-4CE4-92AC-E2E7CB64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Gründungsassistent mit KI-Unterstützung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7BDFAC-FC8E-4401-B99F-5F246F22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2131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Finden von Informationen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Finden von Ansprechpartnern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Finden von relevanten Anzeigen und Anträgen z. B.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2000" dirty="0"/>
              <a:t>Gewerbeanzeige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/>
              <a:t>Erlaubnisse der zust. Stellen in NRW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Finden von weiteren Anträgen usw., z. B.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/>
              <a:t>Steuerliche Erfassung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/>
              <a:t>Beantragung BA-Nummer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9240F4FB-BEEA-4271-AD59-37972411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84" y="2134094"/>
            <a:ext cx="5255516" cy="26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3B0E0-7BA6-4C5E-9E74-F7C29816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Grundsätzlicher Prozess Online-Antrag im WSP.NRW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9832521-644E-41A3-8E87-50DB9A6DFF8D}"/>
              </a:ext>
            </a:extLst>
          </p:cNvPr>
          <p:cNvGrpSpPr/>
          <p:nvPr/>
        </p:nvGrpSpPr>
        <p:grpSpPr>
          <a:xfrm>
            <a:off x="1481076" y="2445971"/>
            <a:ext cx="9131794" cy="2590914"/>
            <a:chOff x="1481076" y="2445971"/>
            <a:chExt cx="9131794" cy="259091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0ADE174-40C2-4842-A72E-AADC2D06B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243" y="2780863"/>
              <a:ext cx="1697044" cy="469515"/>
            </a:xfrm>
            <a:prstGeom prst="rect">
              <a:avLst/>
            </a:prstGeom>
          </p:spPr>
        </p:pic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DEF23F4-E23D-4FF6-88C7-A0E9BD6B8BB0}"/>
                </a:ext>
              </a:extLst>
            </p:cNvPr>
            <p:cNvGrpSpPr/>
            <p:nvPr/>
          </p:nvGrpSpPr>
          <p:grpSpPr>
            <a:xfrm>
              <a:off x="1481076" y="2445971"/>
              <a:ext cx="753071" cy="1104053"/>
              <a:chOff x="1688111" y="2463224"/>
              <a:chExt cx="753071" cy="1104053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E74E75BF-3EC3-4E29-B7B4-3C1CBAE52233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1688111" y="3042868"/>
                <a:ext cx="753071" cy="524409"/>
                <a:chOff x="3146425" y="5738813"/>
                <a:chExt cx="873125" cy="608012"/>
              </a:xfrm>
              <a:solidFill>
                <a:srgbClr val="3C506E"/>
              </a:solidFill>
            </p:grpSpPr>
            <p:sp>
              <p:nvSpPr>
                <p:cNvPr id="17" name="Freeform 2799">
                  <a:extLst>
                    <a:ext uri="{FF2B5EF4-FFF2-40B4-BE49-F238E27FC236}">
                      <a16:creationId xmlns:a16="http://schemas.microsoft.com/office/drawing/2014/main" id="{1E4DF980-BF2A-4BED-ADA2-3E58EB35EB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3232150" y="5738813"/>
                  <a:ext cx="698500" cy="495300"/>
                </a:xfrm>
                <a:custGeom>
                  <a:avLst/>
                  <a:gdLst>
                    <a:gd name="T0" fmla="*/ 164 w 186"/>
                    <a:gd name="T1" fmla="*/ 0 h 132"/>
                    <a:gd name="T2" fmla="*/ 22 w 186"/>
                    <a:gd name="T3" fmla="*/ 0 h 132"/>
                    <a:gd name="T4" fmla="*/ 0 w 186"/>
                    <a:gd name="T5" fmla="*/ 25 h 132"/>
                    <a:gd name="T6" fmla="*/ 0 w 186"/>
                    <a:gd name="T7" fmla="*/ 107 h 132"/>
                    <a:gd name="T8" fmla="*/ 22 w 186"/>
                    <a:gd name="T9" fmla="*/ 132 h 132"/>
                    <a:gd name="T10" fmla="*/ 164 w 186"/>
                    <a:gd name="T11" fmla="*/ 132 h 132"/>
                    <a:gd name="T12" fmla="*/ 186 w 186"/>
                    <a:gd name="T13" fmla="*/ 107 h 132"/>
                    <a:gd name="T14" fmla="*/ 186 w 186"/>
                    <a:gd name="T15" fmla="*/ 25 h 132"/>
                    <a:gd name="T16" fmla="*/ 164 w 186"/>
                    <a:gd name="T17" fmla="*/ 0 h 132"/>
                    <a:gd name="T18" fmla="*/ 175 w 186"/>
                    <a:gd name="T19" fmla="*/ 99 h 132"/>
                    <a:gd name="T20" fmla="*/ 156 w 186"/>
                    <a:gd name="T21" fmla="*/ 121 h 132"/>
                    <a:gd name="T22" fmla="*/ 31 w 186"/>
                    <a:gd name="T23" fmla="*/ 121 h 132"/>
                    <a:gd name="T24" fmla="*/ 12 w 186"/>
                    <a:gd name="T25" fmla="*/ 99 h 132"/>
                    <a:gd name="T26" fmla="*/ 12 w 186"/>
                    <a:gd name="T27" fmla="*/ 31 h 132"/>
                    <a:gd name="T28" fmla="*/ 31 w 186"/>
                    <a:gd name="T29" fmla="*/ 9 h 132"/>
                    <a:gd name="T30" fmla="*/ 156 w 186"/>
                    <a:gd name="T31" fmla="*/ 9 h 132"/>
                    <a:gd name="T32" fmla="*/ 175 w 186"/>
                    <a:gd name="T33" fmla="*/ 31 h 132"/>
                    <a:gd name="T34" fmla="*/ 175 w 186"/>
                    <a:gd name="T35" fmla="*/ 9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6" h="132">
                      <a:moveTo>
                        <a:pt x="164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0" y="121"/>
                        <a:pt x="10" y="132"/>
                        <a:pt x="22" y="132"/>
                      </a:cubicBezTo>
                      <a:cubicBezTo>
                        <a:pt x="164" y="132"/>
                        <a:pt x="164" y="132"/>
                        <a:pt x="164" y="132"/>
                      </a:cubicBezTo>
                      <a:cubicBezTo>
                        <a:pt x="176" y="132"/>
                        <a:pt x="186" y="121"/>
                        <a:pt x="186" y="107"/>
                      </a:cubicBezTo>
                      <a:cubicBezTo>
                        <a:pt x="186" y="25"/>
                        <a:pt x="186" y="25"/>
                        <a:pt x="186" y="25"/>
                      </a:cubicBezTo>
                      <a:cubicBezTo>
                        <a:pt x="186" y="11"/>
                        <a:pt x="176" y="0"/>
                        <a:pt x="164" y="0"/>
                      </a:cubicBezTo>
                      <a:close/>
                      <a:moveTo>
                        <a:pt x="175" y="99"/>
                      </a:moveTo>
                      <a:cubicBezTo>
                        <a:pt x="175" y="111"/>
                        <a:pt x="166" y="121"/>
                        <a:pt x="156" y="121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20" y="121"/>
                        <a:pt x="12" y="111"/>
                        <a:pt x="12" y="99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19"/>
                        <a:pt x="20" y="9"/>
                        <a:pt x="31" y="9"/>
                      </a:cubicBezTo>
                      <a:cubicBezTo>
                        <a:pt x="156" y="9"/>
                        <a:pt x="156" y="9"/>
                        <a:pt x="156" y="9"/>
                      </a:cubicBezTo>
                      <a:cubicBezTo>
                        <a:pt x="166" y="9"/>
                        <a:pt x="175" y="19"/>
                        <a:pt x="175" y="31"/>
                      </a:cubicBezTo>
                      <a:lnTo>
                        <a:pt x="175" y="9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2800">
                  <a:extLst>
                    <a:ext uri="{FF2B5EF4-FFF2-40B4-BE49-F238E27FC236}">
                      <a16:creationId xmlns:a16="http://schemas.microsoft.com/office/drawing/2014/main" id="{D9903712-9C27-425E-B665-C8053A879B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3146425" y="6259513"/>
                  <a:ext cx="873125" cy="87312"/>
                </a:xfrm>
                <a:custGeom>
                  <a:avLst/>
                  <a:gdLst>
                    <a:gd name="T0" fmla="*/ 0 w 233"/>
                    <a:gd name="T1" fmla="*/ 13 h 23"/>
                    <a:gd name="T2" fmla="*/ 17 w 233"/>
                    <a:gd name="T3" fmla="*/ 23 h 23"/>
                    <a:gd name="T4" fmla="*/ 216 w 233"/>
                    <a:gd name="T5" fmla="*/ 23 h 23"/>
                    <a:gd name="T6" fmla="*/ 233 w 233"/>
                    <a:gd name="T7" fmla="*/ 13 h 23"/>
                    <a:gd name="T8" fmla="*/ 233 w 233"/>
                    <a:gd name="T9" fmla="*/ 0 h 23"/>
                    <a:gd name="T10" fmla="*/ 0 w 233"/>
                    <a:gd name="T11" fmla="*/ 0 h 23"/>
                    <a:gd name="T12" fmla="*/ 0 w 233"/>
                    <a:gd name="T13" fmla="*/ 13 h 23"/>
                    <a:gd name="T14" fmla="*/ 95 w 233"/>
                    <a:gd name="T15" fmla="*/ 8 h 23"/>
                    <a:gd name="T16" fmla="*/ 137 w 233"/>
                    <a:gd name="T17" fmla="*/ 8 h 23"/>
                    <a:gd name="T18" fmla="*/ 137 w 233"/>
                    <a:gd name="T19" fmla="*/ 15 h 23"/>
                    <a:gd name="T20" fmla="*/ 95 w 233"/>
                    <a:gd name="T21" fmla="*/ 15 h 23"/>
                    <a:gd name="T22" fmla="*/ 95 w 233"/>
                    <a:gd name="T2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3" h="23">
                      <a:moveTo>
                        <a:pt x="0" y="13"/>
                      </a:moveTo>
                      <a:cubicBezTo>
                        <a:pt x="0" y="19"/>
                        <a:pt x="7" y="23"/>
                        <a:pt x="17" y="23"/>
                      </a:cubicBezTo>
                      <a:cubicBezTo>
                        <a:pt x="216" y="23"/>
                        <a:pt x="216" y="23"/>
                        <a:pt x="216" y="23"/>
                      </a:cubicBezTo>
                      <a:cubicBezTo>
                        <a:pt x="225" y="23"/>
                        <a:pt x="233" y="19"/>
                        <a:pt x="233" y="13"/>
                      </a:cubicBezTo>
                      <a:cubicBezTo>
                        <a:pt x="233" y="0"/>
                        <a:pt x="233" y="0"/>
                        <a:pt x="2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3"/>
                      </a:lnTo>
                      <a:close/>
                      <a:moveTo>
                        <a:pt x="95" y="8"/>
                      </a:moveTo>
                      <a:cubicBezTo>
                        <a:pt x="137" y="8"/>
                        <a:pt x="137" y="8"/>
                        <a:pt x="137" y="8"/>
                      </a:cubicBezTo>
                      <a:cubicBezTo>
                        <a:pt x="137" y="15"/>
                        <a:pt x="137" y="15"/>
                        <a:pt x="137" y="15"/>
                      </a:cubicBezTo>
                      <a:cubicBezTo>
                        <a:pt x="95" y="15"/>
                        <a:pt x="95" y="15"/>
                        <a:pt x="95" y="15"/>
                      </a:cubicBezTo>
                      <a:lnTo>
                        <a:pt x="95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6580801E-56D2-4CD1-9E5E-F8EBB0B38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800560" y="2463224"/>
                <a:ext cx="525434" cy="418401"/>
              </a:xfrm>
              <a:prstGeom prst="rect">
                <a:avLst/>
              </a:prstGeom>
            </p:spPr>
          </p:pic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3E522B6-74A1-45A3-8AC3-31E3A6CC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5723" y="2902067"/>
              <a:ext cx="1721641" cy="224938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0F25F21-B817-4554-8B57-B8265AAEC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691" y="2613258"/>
              <a:ext cx="2134193" cy="837207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6CD1A48-D170-4750-8C62-E39CAB885163}"/>
                </a:ext>
              </a:extLst>
            </p:cNvPr>
            <p:cNvSpPr txBox="1"/>
            <p:nvPr/>
          </p:nvSpPr>
          <p:spPr>
            <a:xfrm>
              <a:off x="3011991" y="3836556"/>
              <a:ext cx="16970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TT Lakes Condensed"/>
                  <a:ea typeface="Open Sans" panose="020B0606030504020204" pitchFamily="34" charset="0"/>
                  <a:cs typeface="Open Sans" panose="020B0606030504020204" pitchFamily="34" charset="0"/>
                </a:rPr>
                <a:t>Ausfüllen des elektronischen Formulars inkl. Begleichen der (Vorschuss-)gebühr im WSP.NRW 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Lakes Condense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0689500-5ECE-4FA6-A404-84BBC36BDD1D}"/>
                </a:ext>
              </a:extLst>
            </p:cNvPr>
            <p:cNvSpPr txBox="1"/>
            <p:nvPr/>
          </p:nvSpPr>
          <p:spPr>
            <a:xfrm>
              <a:off x="5771688" y="3820599"/>
              <a:ext cx="1690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Lakes Condensed"/>
                </a:rPr>
                <a:t>Eingang des Vorgangs aus dem WSP.NRW in das Jira-Ticketsystem inkl. Bearbeitung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Lakes Condense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8A31B44-BF77-4FE8-B4D1-89652CBBFCD2}"/>
                </a:ext>
              </a:extLst>
            </p:cNvPr>
            <p:cNvSpPr txBox="1"/>
            <p:nvPr/>
          </p:nvSpPr>
          <p:spPr>
            <a:xfrm>
              <a:off x="8478678" y="3832180"/>
              <a:ext cx="2134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Lakes Condensed"/>
                </a:rPr>
                <a:t>Optional: </a:t>
              </a:r>
              <a:r>
                <a:rPr lang="de-DE" sz="1200" dirty="0">
                  <a:solidFill>
                    <a:srgbClr val="000000"/>
                  </a:solidFill>
                  <a:latin typeface="TT Lakes Condensed"/>
                </a:rPr>
                <a:t>medienbruchfreie Übernahme der Daten ins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Lakes Condensed"/>
                </a:rPr>
                <a:t>Fachverfahren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Lakes Condense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8F560AD-BDB1-4BF6-A558-0892C103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9597" y="2784064"/>
              <a:ext cx="582342" cy="42321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8156487-E493-42AC-AB8C-5E7FACD4C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96398" y="2807066"/>
              <a:ext cx="582342" cy="423214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19A95F4-FE52-4736-A2D7-5DD2EC47A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76337" y="2821445"/>
              <a:ext cx="582342" cy="423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634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73DAF-CD5B-4573-A629-846259BE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das Jira-Ticketsystem?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1D7C11-3C85-41E2-80B4-1DF93540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3642" cy="4351338"/>
          </a:xfrm>
        </p:spPr>
        <p:txBody>
          <a:bodyPr>
            <a:normAutofit/>
          </a:bodyPr>
          <a:lstStyle/>
          <a:p>
            <a:pPr marL="95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Das Jira-Ticketsystem ist das nachgelagerte System des Wirtschafts-Service-Portal NRW (WSP.NRW). Sobald das elektronische Formular durch den Antragstellenden erfolgreich ausgefüllt, abgeschickt und die ggf. anfallenden Gebühren beglichen wurden, wird im Jira-Ticketsystem ein neues Ticket bzw. ein neuer Vorgang mit den Informationen erstellt.</a:t>
            </a:r>
          </a:p>
          <a:p>
            <a:pPr marL="95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5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Jede zuständige Stelle erhält durch d-NRW Zugriff auf das Jira-Ticketsystem und die entsprechenden Vorgänge.</a:t>
            </a:r>
          </a:p>
          <a:p>
            <a:pPr marL="95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CCB303-DBD1-4538-83D4-B02DDA7F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02" y="3534340"/>
            <a:ext cx="3629025" cy="11811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99F477-B944-4212-9FB5-63AD87FF3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132" y="2328341"/>
            <a:ext cx="4856567" cy="6313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7C17AE-5A44-443A-AE70-10CAEA46DA1C}"/>
              </a:ext>
            </a:extLst>
          </p:cNvPr>
          <p:cNvSpPr txBox="1"/>
          <p:nvPr/>
        </p:nvSpPr>
        <p:spPr>
          <a:xfrm rot="356158">
            <a:off x="8035542" y="748743"/>
            <a:ext cx="366652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Lakes Condensed"/>
                <a:ea typeface="+mn-ea"/>
                <a:cs typeface="+mn-cs"/>
              </a:rPr>
              <a:t>Das Jira-Ticketsystem bündelt alle Anträge der Antragsstellenden über das WSP.NRW.</a:t>
            </a:r>
          </a:p>
        </p:txBody>
      </p:sp>
    </p:spTree>
    <p:extLst>
      <p:ext uri="{BB962C8B-B14F-4D97-AF65-F5344CB8AC3E}">
        <p14:creationId xmlns:p14="http://schemas.microsoft.com/office/powerpoint/2010/main" val="413374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7807e2-4ddc-4df3-a151-3d281fadfda1">
      <Terms xmlns="http://schemas.microsoft.com/office/infopath/2007/PartnerControls"/>
    </lcf76f155ced4ddcb4097134ff3c332f>
    <TaxCatchAll xmlns="8ef02485-6124-42fc-bed0-88ea58d4ea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0AC6B28FE9946ACE7C9CC3FDAF9C2" ma:contentTypeVersion="13" ma:contentTypeDescription="Ein neues Dokument erstellen." ma:contentTypeScope="" ma:versionID="5885f09acd19dc2a0fc779c0b09029fc">
  <xsd:schema xmlns:xsd="http://www.w3.org/2001/XMLSchema" xmlns:xs="http://www.w3.org/2001/XMLSchema" xmlns:p="http://schemas.microsoft.com/office/2006/metadata/properties" xmlns:ns2="497807e2-4ddc-4df3-a151-3d281fadfda1" xmlns:ns3="8ef02485-6124-42fc-bed0-88ea58d4eab9" targetNamespace="http://schemas.microsoft.com/office/2006/metadata/properties" ma:root="true" ma:fieldsID="0a32ef7a844f1872a0e5c601d3458275" ns2:_="" ns3:_="">
    <xsd:import namespace="497807e2-4ddc-4df3-a151-3d281fadfda1"/>
    <xsd:import namespace="8ef02485-6124-42fc-bed0-88ea58d4e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807e2-4ddc-4df3-a151-3d281fadf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7b2af809-0636-4c36-ad2e-d7927aa2fa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02485-6124-42fc-bed0-88ea58d4eab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d227bc4-765f-4ffb-89c9-ddbe9506d21e}" ma:internalName="TaxCatchAll" ma:showField="CatchAllData" ma:web="8ef02485-6124-42fc-bed0-88ea58d4e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79D5F-6AD9-48D4-9D66-9DD894DC55B5}">
  <ds:schemaRefs>
    <ds:schemaRef ds:uri="http://schemas.microsoft.com/office/2006/metadata/properties"/>
    <ds:schemaRef ds:uri="http://schemas.microsoft.com/office/infopath/2007/PartnerControls"/>
    <ds:schemaRef ds:uri="497807e2-4ddc-4df3-a151-3d281fadfda1"/>
    <ds:schemaRef ds:uri="8ef02485-6124-42fc-bed0-88ea58d4eab9"/>
  </ds:schemaRefs>
</ds:datastoreItem>
</file>

<file path=customXml/itemProps2.xml><?xml version="1.0" encoding="utf-8"?>
<ds:datastoreItem xmlns:ds="http://schemas.openxmlformats.org/officeDocument/2006/customXml" ds:itemID="{80F7B5C9-BCCB-4CB4-ACF4-EA62C1257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23FACE-8E1E-4125-8D27-E15B7303E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807e2-4ddc-4df3-a151-3d281fadfda1"/>
    <ds:schemaRef ds:uri="8ef02485-6124-42fc-bed0-88ea58d4e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Breitbild</PresentationFormat>
  <Paragraphs>85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Bebas Neue</vt:lpstr>
      <vt:lpstr>Calibri</vt:lpstr>
      <vt:lpstr>Calibri Light</vt:lpstr>
      <vt:lpstr>Courier New</vt:lpstr>
      <vt:lpstr>Open Sans</vt:lpstr>
      <vt:lpstr>PT Sans</vt:lpstr>
      <vt:lpstr>TT Lakes Condensed</vt:lpstr>
      <vt:lpstr>Office</vt:lpstr>
      <vt:lpstr>PowerPoint-Präsentation</vt:lpstr>
      <vt:lpstr>Jira-Schulung Agenda</vt:lpstr>
      <vt:lpstr>Wirtschafts-Service-Portal.NRW (WSP.NRW)</vt:lpstr>
      <vt:lpstr>Vom Informations- zum Antragsportal</vt:lpstr>
      <vt:lpstr>Online-Dienste im WSP.NRW</vt:lpstr>
      <vt:lpstr>Gründungsassistent im WSP.NRW</vt:lpstr>
      <vt:lpstr>Gründungsassistent mit KI-Unterstützung</vt:lpstr>
      <vt:lpstr>Grundsätzlicher Prozess Online-Antrag im WSP.NRW</vt:lpstr>
      <vt:lpstr>Was ist das Jira-Ticketsystem?</vt:lpstr>
      <vt:lpstr>Zentrale Komponenten des WSP.NRW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Ilka Goy</dc:creator>
  <cp:lastModifiedBy>Rath, Natalie (d-NRW)</cp:lastModifiedBy>
  <cp:revision>42</cp:revision>
  <dcterms:created xsi:type="dcterms:W3CDTF">2021-01-18T07:20:02Z</dcterms:created>
  <dcterms:modified xsi:type="dcterms:W3CDTF">2024-07-01T14:12:27Z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0x0101006CE0AC6B28FE9946ACE7C9CC3FDAF9C2</vt:lpwstr>
  </property>
  <property fmtid="{D5CDD505-2E9C-101B-9397-08002B2CF9AE}" pid="3" name="MediaServiceImageTags">
    <vt:lpwstr/>
  </property>
</Properties>
</file>